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73" r:id="rId5"/>
    <p:sldMasterId id="2147483842" r:id="rId6"/>
    <p:sldMasterId id="2147483854" r:id="rId7"/>
  </p:sldMasterIdLst>
  <p:notesMasterIdLst>
    <p:notesMasterId r:id="rId49"/>
  </p:notesMasterIdLst>
  <p:handoutMasterIdLst>
    <p:handoutMasterId r:id="rId50"/>
  </p:handoutMasterIdLst>
  <p:sldIdLst>
    <p:sldId id="279" r:id="rId8"/>
    <p:sldId id="5105" r:id="rId9"/>
    <p:sldId id="2147474457" r:id="rId10"/>
    <p:sldId id="405" r:id="rId11"/>
    <p:sldId id="403" r:id="rId12"/>
    <p:sldId id="5094" r:id="rId13"/>
    <p:sldId id="5101" r:id="rId14"/>
    <p:sldId id="2147474458" r:id="rId15"/>
    <p:sldId id="5108" r:id="rId16"/>
    <p:sldId id="5107" r:id="rId17"/>
    <p:sldId id="5098" r:id="rId18"/>
    <p:sldId id="5100" r:id="rId19"/>
    <p:sldId id="5103" r:id="rId20"/>
    <p:sldId id="5072" r:id="rId21"/>
    <p:sldId id="5102" r:id="rId22"/>
    <p:sldId id="256" r:id="rId23"/>
    <p:sldId id="259" r:id="rId24"/>
    <p:sldId id="260" r:id="rId25"/>
    <p:sldId id="269" r:id="rId26"/>
    <p:sldId id="262" r:id="rId27"/>
    <p:sldId id="261" r:id="rId28"/>
    <p:sldId id="263" r:id="rId29"/>
    <p:sldId id="265" r:id="rId30"/>
    <p:sldId id="268" r:id="rId31"/>
    <p:sldId id="266" r:id="rId32"/>
    <p:sldId id="2147474460" r:id="rId33"/>
    <p:sldId id="257" r:id="rId34"/>
    <p:sldId id="258" r:id="rId35"/>
    <p:sldId id="2147474461" r:id="rId36"/>
    <p:sldId id="2147474463" r:id="rId37"/>
    <p:sldId id="5110" r:id="rId38"/>
    <p:sldId id="5111" r:id="rId39"/>
    <p:sldId id="314" r:id="rId40"/>
    <p:sldId id="286" r:id="rId41"/>
    <p:sldId id="322" r:id="rId42"/>
    <p:sldId id="2147474449" r:id="rId43"/>
    <p:sldId id="2147474450" r:id="rId44"/>
    <p:sldId id="2147474451" r:id="rId45"/>
    <p:sldId id="318" r:id="rId46"/>
    <p:sldId id="321" r:id="rId47"/>
    <p:sldId id="2147474456" r:id="rId4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85378C-D65A-D740-72B9-22973E596492}" name="Sonia Mangan" initials="SM" userId="S::sonia.mangan@southdown.org::797c72cd-1bfd-466d-af3d-a43498755f68" providerId="AD"/>
  <p188:author id="{8B57AAC8-A5F6-5CFD-0BC7-5DCBD1E2C440}" name="Neil Blanchard" initials="NB" userId="S::neil.blanchard@southdown.org::783bf22a-9cb4-47bf-9cf7-801bf0183d4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il" initials="N" lastIdx="1" clrIdx="0">
    <p:extLst>
      <p:ext uri="{19B8F6BF-5375-455C-9EA6-DF929625EA0E}">
        <p15:presenceInfo xmlns:p15="http://schemas.microsoft.com/office/powerpoint/2012/main" userId="S::Neil.Blanchard@southdown.org::783bf22a-9cb4-47bf-9cf7-801bf0183d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336"/>
    <a:srgbClr val="FF8300"/>
    <a:srgbClr val="E70094"/>
    <a:srgbClr val="FF0D9D"/>
    <a:srgbClr val="FFFFFF"/>
    <a:srgbClr val="E6E6E6"/>
    <a:srgbClr val="2FBAD8"/>
    <a:srgbClr val="FFC627"/>
    <a:srgbClr val="72A32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839" autoAdjust="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291E1-01A0-4038-A478-EC07ACA74261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7F7D4-5104-41C9-B0CE-B28ED2B8E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72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C148D-73CD-451D-888C-8EC0BA0AA398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400D9-90EA-41AF-8FC4-96ECD9779C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82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00D9-90EA-41AF-8FC4-96ECD9779C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57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Mulish" pitchFamily="2" charset="0"/>
                <a:ea typeface="Times New Roman" panose="02020603050405020304" pitchFamily="18" charset="0"/>
              </a:rPr>
              <a:t>Generous leadership: we use our scale and resources to benefit the wider sector.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Sector Leadership: through our representation roles and strategic relationship management, we amplify the voice of the sector to influence meaningful change.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Mulish" pitchFamily="2" charset="0"/>
                <a:ea typeface="Times New Roman" panose="02020603050405020304" pitchFamily="18" charset="0"/>
              </a:rPr>
              <a:t>Commitment to Learning: having pioneered </a:t>
            </a:r>
            <a:r>
              <a:rPr lang="en-GB" sz="1800" dirty="0">
                <a:effectLst/>
                <a:latin typeface="Mulish" pitchFamily="2" charset="0"/>
                <a:ea typeface="Times New Roman" panose="02020603050405020304" pitchFamily="18" charset="0"/>
              </a:rPr>
              <a:t>the Lead Provider role for mental health services in Sussex since 2019 we have evolved our approach based on feedback and learning against significant system challenges and transformation.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Governance:</a:t>
            </a:r>
            <a:r>
              <a:rPr lang="en-GB" sz="1800" dirty="0">
                <a:effectLst/>
                <a:latin typeface="Mulish" pitchFamily="2" charset="0"/>
                <a:ea typeface="Calibri" panose="020F0502020204030204" pitchFamily="34" charset="0"/>
              </a:rPr>
              <a:t> Dedicated Partnership Lead roles, supported by transparent governance structures, enable fair, accountable service provision.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Procurement &amp; Contract Management:</a:t>
            </a:r>
            <a:r>
              <a:rPr lang="en-GB" sz="1800" dirty="0">
                <a:effectLst/>
                <a:latin typeface="Mulish" pitchFamily="2" charset="0"/>
                <a:ea typeface="Calibri" panose="020F0502020204030204" pitchFamily="34" charset="0"/>
              </a:rPr>
              <a:t> Expertise in subcontracting and performance management ensures efficient service delivery and funding oversight.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Data Reporting:</a:t>
            </a:r>
            <a:r>
              <a:rPr lang="en-GB" sz="1800" dirty="0">
                <a:effectLst/>
                <a:latin typeface="Mulish" pitchFamily="2" charset="0"/>
                <a:ea typeface="Calibri" panose="020F0502020204030204" pitchFamily="34" charset="0"/>
              </a:rPr>
              <a:t> A tailored subcontractor client record system, managed by Data Analysts, ensures streamlined and clear partner reporting.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00D9-90EA-41AF-8FC4-96ECD9779C7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31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00D9-90EA-41AF-8FC4-96ECD9779C7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04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400D9-90EA-41AF-8FC4-96ECD9779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55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ackground block"/>
          <p:cNvSpPr/>
          <p:nvPr userDrawn="1"/>
        </p:nvSpPr>
        <p:spPr>
          <a:xfrm>
            <a:off x="0" y="0"/>
            <a:ext cx="4932040" cy="6165303"/>
          </a:xfrm>
          <a:prstGeom prst="rect">
            <a:avLst/>
          </a:prstGeom>
          <a:solidFill>
            <a:srgbClr val="138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Footer group"/>
          <p:cNvGrpSpPr/>
          <p:nvPr userDrawn="1"/>
        </p:nvGrpSpPr>
        <p:grpSpPr>
          <a:xfrm>
            <a:off x="323528" y="6330852"/>
            <a:ext cx="8820472" cy="336340"/>
            <a:chOff x="323528" y="6330852"/>
            <a:chExt cx="8820472" cy="336340"/>
          </a:xfrm>
        </p:grpSpPr>
        <p:sp>
          <p:nvSpPr>
            <p:cNvPr id="34" name="URL"/>
            <p:cNvSpPr/>
            <p:nvPr/>
          </p:nvSpPr>
          <p:spPr>
            <a:xfrm>
              <a:off x="6876256" y="6330852"/>
              <a:ext cx="2267744" cy="336045"/>
            </a:xfrm>
            <a:prstGeom prst="rect">
              <a:avLst/>
            </a:prstGeom>
            <a:gradFill flip="none" rotWithShape="1">
              <a:gsLst>
                <a:gs pos="22000">
                  <a:srgbClr val="138336"/>
                </a:gs>
                <a:gs pos="100000">
                  <a:srgbClr val="138336">
                    <a:alpha val="4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>
                  <a:latin typeface="Muli" panose="00000500000000000000" pitchFamily="2" charset="0"/>
                </a:rPr>
                <a:t>www.southdown.org 	 </a:t>
              </a:r>
            </a:p>
          </p:txBody>
        </p:sp>
        <p:sp>
          <p:nvSpPr>
            <p:cNvPr id="37" name="Strapline"/>
            <p:cNvSpPr txBox="1"/>
            <p:nvPr userDrawn="1"/>
          </p:nvSpPr>
          <p:spPr>
            <a:xfrm>
              <a:off x="323528" y="6378176"/>
              <a:ext cx="47208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latin typeface="Muli" panose="00000500000000000000" pitchFamily="2" charset="0"/>
                </a:rPr>
                <a:t>Providing</a:t>
              </a:r>
              <a:r>
                <a:rPr lang="en-GB" sz="1100" baseline="0">
                  <a:latin typeface="Muli" panose="00000500000000000000" pitchFamily="2" charset="0"/>
                </a:rPr>
                <a:t> specialist housing, care and support in Sussex since 1972</a:t>
              </a:r>
              <a:endParaRPr lang="en-GB" sz="1100">
                <a:latin typeface="Muli" panose="00000500000000000000" pitchFamily="2" charset="0"/>
              </a:endParaRPr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5109087" y="6330852"/>
              <a:ext cx="1594121" cy="336340"/>
              <a:chOff x="385591" y="6075416"/>
              <a:chExt cx="1594121" cy="336340"/>
            </a:xfrm>
          </p:grpSpPr>
          <p:pic>
            <p:nvPicPr>
              <p:cNvPr id="40" name="Housing icon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91" y="6085671"/>
                <a:ext cx="351926" cy="315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HS icon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006" y="6085260"/>
                <a:ext cx="343724" cy="316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LD icon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219" y="6075417"/>
                <a:ext cx="506970" cy="336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MHS icon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678" y="6075416"/>
                <a:ext cx="324034" cy="336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3995738" y="1196975"/>
            <a:ext cx="5148262" cy="4608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Image here</a:t>
            </a:r>
          </a:p>
        </p:txBody>
      </p:sp>
      <p:pic>
        <p:nvPicPr>
          <p:cNvPr id="17" name="Southdown Logo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260648"/>
            <a:ext cx="1941204" cy="545080"/>
          </a:xfrm>
          <a:prstGeom prst="rect">
            <a:avLst/>
          </a:prstGeom>
        </p:spPr>
      </p:pic>
      <p:sp>
        <p:nvSpPr>
          <p:cNvPr id="25" name="Title"/>
          <p:cNvSpPr>
            <a:spLocks noGrp="1"/>
          </p:cNvSpPr>
          <p:nvPr>
            <p:ph type="body" sz="quarter" idx="12" hasCustomPrompt="1"/>
          </p:nvPr>
        </p:nvSpPr>
        <p:spPr>
          <a:xfrm>
            <a:off x="-36512" y="1898085"/>
            <a:ext cx="4968875" cy="2376487"/>
          </a:xfrm>
          <a:prstGeom prst="rect">
            <a:avLst/>
          </a:prstGeom>
          <a:solidFill>
            <a:schemeClr val="bg1"/>
          </a:solidFill>
        </p:spPr>
        <p:txBody>
          <a:bodyPr tIns="540000"/>
          <a:lstStyle>
            <a:lvl1pPr marL="53975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5pPr>
          </a:lstStyle>
          <a:p>
            <a:pPr lvl="0"/>
            <a:r>
              <a:rPr lang="en-US"/>
              <a:t>Opening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9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left, text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08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3108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left, slim image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3978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nd image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1" y="3595569"/>
            <a:ext cx="3779912" cy="1823576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36922"/>
            <a:endParaRPr lang="en-GB" sz="1200" b="1" dirty="0"/>
          </a:p>
          <a:p>
            <a:pPr marL="136922"/>
            <a:endParaRPr lang="en-GB" sz="1200" dirty="0"/>
          </a:p>
          <a:p>
            <a:pPr marL="136922"/>
            <a:endParaRPr lang="en-GB" sz="750" dirty="0"/>
          </a:p>
          <a:p>
            <a:pPr marL="136922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36922"/>
            <a:endParaRPr lang="en-GB" sz="1200" dirty="0"/>
          </a:p>
          <a:p>
            <a:pPr marL="136922"/>
            <a:r>
              <a:rPr lang="en-GB" sz="900" dirty="0"/>
              <a:t>- Name, role</a:t>
            </a:r>
            <a:endParaRPr lang="en-GB" sz="135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3" y="3490796"/>
            <a:ext cx="7565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138336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 sz="135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4598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and image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1" y="3595569"/>
            <a:ext cx="3779912" cy="1823576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36922"/>
            <a:endParaRPr lang="en-GB" sz="1200" b="1" dirty="0"/>
          </a:p>
          <a:p>
            <a:pPr marL="136922"/>
            <a:endParaRPr lang="en-GB" sz="1200" dirty="0"/>
          </a:p>
          <a:p>
            <a:pPr marL="136922"/>
            <a:endParaRPr lang="en-GB" sz="750" dirty="0"/>
          </a:p>
          <a:p>
            <a:pPr marL="136922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36922"/>
            <a:endParaRPr lang="en-GB" sz="1200" dirty="0"/>
          </a:p>
          <a:p>
            <a:pPr marL="136922"/>
            <a:r>
              <a:rPr lang="en-GB" sz="900" dirty="0"/>
              <a:t>- Name, role</a:t>
            </a:r>
            <a:endParaRPr lang="en-GB" sz="135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3" y="3490796"/>
            <a:ext cx="7565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2FBAD8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 sz="135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9231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and image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1" y="3595569"/>
            <a:ext cx="3779912" cy="1823576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36922"/>
            <a:endParaRPr lang="en-GB" sz="1200" b="1" dirty="0"/>
          </a:p>
          <a:p>
            <a:pPr marL="136922"/>
            <a:endParaRPr lang="en-GB" sz="1200" dirty="0"/>
          </a:p>
          <a:p>
            <a:pPr marL="136922"/>
            <a:endParaRPr lang="en-GB" sz="750" dirty="0"/>
          </a:p>
          <a:p>
            <a:pPr marL="136922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36922"/>
            <a:endParaRPr lang="en-GB" sz="1200" dirty="0"/>
          </a:p>
          <a:p>
            <a:pPr marL="136922"/>
            <a:r>
              <a:rPr lang="en-GB" sz="900" dirty="0"/>
              <a:t>- Name, role</a:t>
            </a:r>
            <a:endParaRPr lang="en-GB" sz="135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3" y="3490796"/>
            <a:ext cx="7565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72A32D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 sz="135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3420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and image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1" y="3595569"/>
            <a:ext cx="3779912" cy="1823576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36922"/>
            <a:endParaRPr lang="en-GB" sz="1200" b="1" dirty="0"/>
          </a:p>
          <a:p>
            <a:pPr marL="136922"/>
            <a:endParaRPr lang="en-GB" sz="1200" dirty="0"/>
          </a:p>
          <a:p>
            <a:pPr marL="136922"/>
            <a:endParaRPr lang="en-GB" sz="750" dirty="0"/>
          </a:p>
          <a:p>
            <a:pPr marL="136922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36922"/>
            <a:endParaRPr lang="en-GB" sz="1200" dirty="0"/>
          </a:p>
          <a:p>
            <a:pPr marL="136922"/>
            <a:r>
              <a:rPr lang="en-GB" sz="900" dirty="0"/>
              <a:t>- Name, role</a:t>
            </a:r>
            <a:endParaRPr lang="en-GB" sz="135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3" y="3490796"/>
            <a:ext cx="7565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FF8300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 sz="135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7138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 and image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1" y="3595569"/>
            <a:ext cx="3779912" cy="1823576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36922"/>
            <a:endParaRPr lang="en-GB" sz="1200" b="1" dirty="0"/>
          </a:p>
          <a:p>
            <a:pPr marL="136922"/>
            <a:endParaRPr lang="en-GB" sz="1200" dirty="0"/>
          </a:p>
          <a:p>
            <a:pPr marL="136922"/>
            <a:endParaRPr lang="en-GB" sz="750" dirty="0"/>
          </a:p>
          <a:p>
            <a:pPr marL="136922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36922"/>
            <a:endParaRPr lang="en-GB" sz="1200" dirty="0"/>
          </a:p>
          <a:p>
            <a:pPr marL="136922"/>
            <a:r>
              <a:rPr lang="en-GB" sz="900" dirty="0"/>
              <a:t>- Name, role</a:t>
            </a:r>
            <a:endParaRPr lang="en-GB" sz="135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3" y="3490796"/>
            <a:ext cx="7565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FFC627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 sz="135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7782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e and image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1" y="3595569"/>
            <a:ext cx="3779912" cy="1823576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36922"/>
            <a:endParaRPr lang="en-GB" sz="1200" b="1" dirty="0"/>
          </a:p>
          <a:p>
            <a:pPr marL="136922"/>
            <a:endParaRPr lang="en-GB" sz="1200" dirty="0"/>
          </a:p>
          <a:p>
            <a:pPr marL="136922"/>
            <a:endParaRPr lang="en-GB" sz="750" dirty="0"/>
          </a:p>
          <a:p>
            <a:pPr marL="136922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36922"/>
            <a:endParaRPr lang="en-GB" sz="1200" dirty="0"/>
          </a:p>
          <a:p>
            <a:pPr marL="136922"/>
            <a:r>
              <a:rPr lang="en-GB" sz="900" dirty="0"/>
              <a:t>- Name, role</a:t>
            </a:r>
            <a:endParaRPr lang="en-GB" sz="135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3" y="3490796"/>
            <a:ext cx="7565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70094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 sz="135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8877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 duo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4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8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174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box duo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4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8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637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box duo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4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8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85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 left, text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08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2187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box duo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4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8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9301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box duo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4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8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5797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box duo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4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8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endParaRPr lang="en-GB" sz="1200" b="1" dirty="0"/>
          </a:p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5646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 trio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7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5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0740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box trio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7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5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7113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box trio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7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5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3869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box trio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7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5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2741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box trio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7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5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4902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box trio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7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5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136922" indent="0">
              <a:buNone/>
              <a:defRPr sz="1200" b="0"/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5964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 with free space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136922" indent="0"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</a:t>
            </a:r>
            <a:r>
              <a:rPr lang="en-GB" sz="1200" dirty="0" err="1"/>
              <a:t>ipsu</a:t>
            </a:r>
            <a:r>
              <a:rPr lang="en-GB" sz="1200" dirty="0"/>
              <a:t>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6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93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 left, text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08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838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box with free space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136922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</a:t>
            </a:r>
            <a:r>
              <a:rPr lang="en-GB" sz="1200" dirty="0" err="1"/>
              <a:t>ipsu</a:t>
            </a:r>
            <a:r>
              <a:rPr lang="en-GB" sz="1200" dirty="0"/>
              <a:t>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6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6189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box with free space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136922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</a:t>
            </a:r>
            <a:r>
              <a:rPr lang="en-GB" sz="1200" dirty="0" err="1"/>
              <a:t>ipsu</a:t>
            </a:r>
            <a:r>
              <a:rPr lang="en-GB" sz="1200" dirty="0"/>
              <a:t>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6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9572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box with free space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136922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</a:t>
            </a:r>
            <a:r>
              <a:rPr lang="en-GB" sz="1200" dirty="0" err="1"/>
              <a:t>ipsu</a:t>
            </a:r>
            <a:r>
              <a:rPr lang="en-GB" sz="1200" dirty="0"/>
              <a:t>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6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0519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box with free space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136922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</a:t>
            </a:r>
            <a:r>
              <a:rPr lang="en-GB" sz="1200" dirty="0" err="1"/>
              <a:t>ipsu</a:t>
            </a:r>
            <a:r>
              <a:rPr lang="en-GB" sz="1200" dirty="0"/>
              <a:t>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6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8060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box with free space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136922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200" b="1"/>
            </a:lvl2pPr>
            <a:lvl3pPr marL="685800" indent="0">
              <a:buNone/>
              <a:defRPr sz="12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</a:lstStyle>
          <a:p>
            <a:pPr marL="182563"/>
            <a:r>
              <a:rPr lang="en-GB" sz="1200" b="1" dirty="0"/>
              <a:t>Sub-heading</a:t>
            </a:r>
          </a:p>
          <a:p>
            <a:pPr marL="182563"/>
            <a:endParaRPr lang="en-GB" sz="1200" dirty="0"/>
          </a:p>
          <a:p>
            <a:pPr marL="182563"/>
            <a:r>
              <a:rPr lang="en-GB" sz="1200" dirty="0"/>
              <a:t>Lorem </a:t>
            </a:r>
            <a:r>
              <a:rPr lang="en-GB" sz="1200" dirty="0" err="1"/>
              <a:t>ipsu</a:t>
            </a:r>
            <a:r>
              <a:rPr lang="en-GB" sz="1200" dirty="0"/>
              <a:t>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6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5945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ee space - title lef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4287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ee space - title lef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1642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ee space - title lef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9200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ree space - title lef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8006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ree space - title lef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42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 left, text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08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5275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ree space - title lef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496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ee space - title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411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ee space - title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1350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ee space - title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3704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ree space - title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1197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ree space - title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7558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ree space - title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240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A212-5E3A-C679-97B0-845511CB6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65076-9EFB-6DCC-3BB5-C1BD21403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E52C2-B071-E268-A769-B4BF7553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81835-BFE6-5B77-EA0B-849F0C39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0A09A-6CC0-CEF6-3CA6-15B900DF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136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9D32-E88F-9A23-FDFF-CF3572EA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D2050-EC0B-1FE3-078E-20DAA30DE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FB29B-C2B6-3EDB-DD8D-F0641F21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0F795-F629-62EB-22AD-6430F769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26935-3C73-B8B1-FDDF-B8F67DBE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668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B2CD-FB8B-E5AE-D35A-365C86A7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F11E6-ED2D-31AE-2E10-2CB18D6F7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F5B3C-192F-3183-2923-34383BAD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80143-77D1-21C1-2662-DEED0ADE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A2D65-FE05-13F2-B440-D2E2B584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63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mage left, text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08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5879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3550-4FDE-60C7-2AE3-632B7976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90726-A594-14C3-7D87-2C011493E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0912E-31BB-2282-A778-9863D882A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4A66C-48CE-B621-CA73-E8DEB946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6DDF1-81CC-21DE-3648-16F8EFBB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26AF7-7105-8131-2F2A-AD2E8DDB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525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BAEF-7A0C-4879-6911-C8DC015F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D84A0-95E0-4B1D-0D97-DB05A5956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73211-F0C9-1B0F-C24F-F594EE098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69D6E-4FB2-114E-1E5F-CC6A96BDB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AD8C8-891E-50B6-8AC3-390BF3119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B3F4C2-B956-B5E9-45C1-614B692F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A6511-08A2-331A-DDB7-AF2C7EA1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64880D-BFDA-7E4C-F601-A9FABBB5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827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53CD-688A-6E2B-5A66-EB7DAE6D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B8A69-86F4-DAA3-BC6D-75A54484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E5731-45F7-0A12-D704-B676323B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D5CBA-841B-6BFB-5AEA-8407A555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290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542F4-995B-746E-6ADD-A761661A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9C380-3AF5-8E7B-0E7B-AD7230E6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EDBD0-7583-2E98-5593-42BD5528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1415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4B7E-3603-361C-7C02-5B410ED4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E58E5-C47B-0C01-F24C-5624E44B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D9324-8E92-0634-FCE3-CA264FCE1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53CC2-B67B-BE0D-8EC9-D171CCA1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76A84-93D4-8384-5B5F-4B640BE9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055CA-9741-6A5F-9A40-3A9BC4F7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67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B93F-237C-5A43-97CE-ABD80CF2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7952AD-34E2-242F-00A2-F641CF5AE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13680-4EAB-8E39-92BF-15D2C842B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711F2-4D17-9321-D806-0F94BA75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0767D-F104-968D-5B94-19EC1E1B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3ABF9-526E-29F1-F622-8A1EBD42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6917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62AE9-1A1E-FBF6-C1FD-5262CE07C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D5F36-C866-72A3-7334-53D9B87AF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A58E6-3838-7A09-A10E-0EA8D6DA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9555D-2569-9B89-5855-A73A57F3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F67C1-AF9A-3C57-FEF3-401BD197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4901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087392-701F-AE08-9AFD-A96537209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6671A-1A36-51CF-0708-C4FBB2E77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85A39-BEA4-7823-5236-4340D6B4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0B622-3276-4F23-B7A4-543480A5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E0CC5-D095-B925-FBDA-1045470B6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6905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004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32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09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700809"/>
            <a:ext cx="4556274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-273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809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59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779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620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030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335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187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3008"/>
            <a:ext cx="212598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678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786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65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left, image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09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1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1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62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left, image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09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1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1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60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left, image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09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1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1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925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left, image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09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1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1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09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32040" y="6431910"/>
            <a:ext cx="1944216" cy="32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799" y="6330852"/>
            <a:ext cx="9134201" cy="338508"/>
            <a:chOff x="9799" y="6330852"/>
            <a:chExt cx="9134201" cy="338508"/>
          </a:xfrm>
        </p:grpSpPr>
        <p:sp>
          <p:nvSpPr>
            <p:cNvPr id="5" name="Rectangle 4"/>
            <p:cNvSpPr/>
            <p:nvPr/>
          </p:nvSpPr>
          <p:spPr>
            <a:xfrm>
              <a:off x="6876256" y="6330852"/>
              <a:ext cx="2267744" cy="336045"/>
            </a:xfrm>
            <a:prstGeom prst="rect">
              <a:avLst/>
            </a:prstGeom>
            <a:gradFill flip="none" rotWithShape="1">
              <a:gsLst>
                <a:gs pos="22000">
                  <a:srgbClr val="138336"/>
                </a:gs>
                <a:gs pos="100000">
                  <a:srgbClr val="138336">
                    <a:alpha val="4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>
                  <a:latin typeface="Muli" panose="00000500000000000000" pitchFamily="2" charset="0"/>
                </a:rPr>
                <a:t>www.southdown.org 	 </a:t>
              </a: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9799" y="6362236"/>
              <a:ext cx="5076799" cy="277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200">
                <a:solidFill>
                  <a:srgbClr val="138336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3528" y="6333315"/>
              <a:ext cx="6552728" cy="336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>
                  <a:latin typeface="Muli" panose="00000500000000000000" pitchFamily="2" charset="0"/>
                </a:rPr>
                <a:t>www.southdown.org 	 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323528" y="6378176"/>
              <a:ext cx="47208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latin typeface="Muli" panose="00000500000000000000" pitchFamily="2" charset="0"/>
                </a:rPr>
                <a:t>Providing</a:t>
              </a:r>
              <a:r>
                <a:rPr lang="en-GB" sz="1100" baseline="0">
                  <a:latin typeface="Muli" panose="00000500000000000000" pitchFamily="2" charset="0"/>
                </a:rPr>
                <a:t> specialist housing, care and support in Sussex since 1972</a:t>
              </a:r>
              <a:endParaRPr lang="en-GB" sz="1100">
                <a:latin typeface="Muli" panose="00000500000000000000" pitchFamily="2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4932040" y="6340811"/>
              <a:ext cx="1944216" cy="326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5109087" y="6330852"/>
              <a:ext cx="1594121" cy="336340"/>
              <a:chOff x="385591" y="6075416"/>
              <a:chExt cx="1594121" cy="336340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91" y="6085671"/>
                <a:ext cx="351926" cy="315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006" y="6085260"/>
                <a:ext cx="343724" cy="316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219" y="6075417"/>
                <a:ext cx="506970" cy="336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678" y="6075416"/>
                <a:ext cx="324034" cy="336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Rectangle 14"/>
          <p:cNvSpPr/>
          <p:nvPr userDrawn="1"/>
        </p:nvSpPr>
        <p:spPr>
          <a:xfrm>
            <a:off x="0" y="0"/>
            <a:ext cx="9159726" cy="6165304"/>
          </a:xfrm>
          <a:prstGeom prst="rect">
            <a:avLst/>
          </a:prstGeom>
          <a:solidFill>
            <a:srgbClr val="138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00270" y="2044632"/>
            <a:ext cx="8759456" cy="376063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endParaRPr lang="en-GB" sz="1600"/>
          </a:p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17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end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8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left, image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09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1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1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111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 image left, text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439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m image left, text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234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m image left, text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677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m image left, text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14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m image left, text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32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m image left, text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83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slim image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677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left, slim image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839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left, slim image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78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white text area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6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 err="1"/>
              <a:t>Pellentesque</a:t>
            </a:r>
            <a:r>
              <a:rPr lang="en-GB" sz="1800"/>
              <a:t> habitant </a:t>
            </a:r>
            <a:r>
              <a:rPr lang="en-GB" sz="1800" err="1"/>
              <a:t>morbi</a:t>
            </a:r>
            <a:r>
              <a:rPr lang="en-GB" sz="1800"/>
              <a:t> </a:t>
            </a:r>
            <a:r>
              <a:rPr lang="en-GB" sz="1800" err="1"/>
              <a:t>tristique</a:t>
            </a:r>
            <a:r>
              <a:rPr lang="en-GB" sz="1800"/>
              <a:t> </a:t>
            </a:r>
            <a:r>
              <a:rPr lang="en-GB" sz="1800" err="1"/>
              <a:t>senectus</a:t>
            </a:r>
            <a:r>
              <a:rPr lang="en-GB" sz="1800"/>
              <a:t> et </a:t>
            </a:r>
            <a:r>
              <a:rPr lang="en-GB" sz="1800" err="1"/>
              <a:t>netus</a:t>
            </a:r>
            <a:r>
              <a:rPr lang="en-GB" sz="1800"/>
              <a:t> et </a:t>
            </a:r>
            <a:r>
              <a:rPr lang="en-GB" sz="1800" err="1"/>
              <a:t>malesuada</a:t>
            </a:r>
            <a:r>
              <a:rPr lang="en-GB" sz="1800"/>
              <a:t> fames ac </a:t>
            </a:r>
            <a:r>
              <a:rPr lang="en-GB" sz="1800" err="1"/>
              <a:t>turpis</a:t>
            </a:r>
            <a:r>
              <a:rPr lang="en-GB" sz="1800"/>
              <a:t> </a:t>
            </a:r>
            <a:r>
              <a:rPr lang="en-GB" sz="1800" err="1"/>
              <a:t>egestas</a:t>
            </a:r>
            <a:r>
              <a:rPr lang="en-GB" sz="1800"/>
              <a:t>. </a:t>
            </a:r>
            <a:r>
              <a:rPr lang="en-GB" sz="1800" err="1"/>
              <a:t>Proin</a:t>
            </a:r>
            <a:r>
              <a:rPr lang="en-GB" sz="1800"/>
              <a:t> pharetra </a:t>
            </a:r>
            <a:r>
              <a:rPr lang="en-GB" sz="1800" err="1"/>
              <a:t>nonummy</a:t>
            </a:r>
            <a:r>
              <a:rPr lang="en-GB" sz="1800"/>
              <a:t> </a:t>
            </a:r>
            <a:r>
              <a:rPr lang="en-GB" sz="1800" err="1"/>
              <a:t>pede</a:t>
            </a:r>
            <a:r>
              <a:rPr lang="en-GB" sz="1800"/>
              <a:t>. </a:t>
            </a:r>
            <a:r>
              <a:rPr lang="en-GB" sz="1800" err="1"/>
              <a:t>Mauris</a:t>
            </a:r>
            <a:r>
              <a:rPr lang="en-GB" sz="1800"/>
              <a:t> et </a:t>
            </a:r>
            <a:r>
              <a:rPr lang="en-GB" sz="1800" err="1"/>
              <a:t>orci</a:t>
            </a:r>
            <a:r>
              <a:rPr lang="en-GB" sz="1800"/>
              <a:t>.</a:t>
            </a:r>
          </a:p>
          <a:p>
            <a:pPr lvl="0"/>
            <a:endParaRPr lang="en-GB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left, slim image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95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left, slim image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75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left, slim image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 sz="1600"/>
          </a:p>
          <a:p>
            <a:r>
              <a:rPr lang="en-GB" sz="1600" err="1"/>
              <a:t>Pellentesque</a:t>
            </a:r>
            <a:r>
              <a:rPr lang="en-GB" sz="1600"/>
              <a:t> habitant </a:t>
            </a:r>
            <a:r>
              <a:rPr lang="en-GB" sz="1600" err="1"/>
              <a:t>morbi</a:t>
            </a:r>
            <a:r>
              <a:rPr lang="en-GB" sz="1600"/>
              <a:t> </a:t>
            </a:r>
            <a:r>
              <a:rPr lang="en-GB" sz="1600" err="1"/>
              <a:t>tristique</a:t>
            </a:r>
            <a:r>
              <a:rPr lang="en-GB" sz="1600"/>
              <a:t> </a:t>
            </a:r>
            <a:r>
              <a:rPr lang="en-GB" sz="1600" err="1"/>
              <a:t>senectus</a:t>
            </a:r>
            <a:r>
              <a:rPr lang="en-GB" sz="1600"/>
              <a:t> et </a:t>
            </a:r>
            <a:r>
              <a:rPr lang="en-GB" sz="1600" err="1"/>
              <a:t>netus</a:t>
            </a:r>
            <a:r>
              <a:rPr lang="en-GB" sz="1600"/>
              <a:t> et </a:t>
            </a:r>
            <a:r>
              <a:rPr lang="en-GB" sz="1600" err="1"/>
              <a:t>malesuada</a:t>
            </a:r>
            <a:r>
              <a:rPr lang="en-GB" sz="1600"/>
              <a:t> fames ac </a:t>
            </a:r>
            <a:r>
              <a:rPr lang="en-GB" sz="1600" err="1"/>
              <a:t>turpis</a:t>
            </a:r>
            <a:r>
              <a:rPr lang="en-GB" sz="1600"/>
              <a:t> </a:t>
            </a:r>
            <a:r>
              <a:rPr lang="en-GB" sz="1600" err="1"/>
              <a:t>egestas</a:t>
            </a:r>
            <a:r>
              <a:rPr lang="en-GB" sz="1600"/>
              <a:t>. </a:t>
            </a:r>
            <a:r>
              <a:rPr lang="en-GB" sz="1600" err="1"/>
              <a:t>Proin</a:t>
            </a:r>
            <a:r>
              <a:rPr lang="en-GB" sz="1600"/>
              <a:t> pharetra </a:t>
            </a:r>
            <a:r>
              <a:rPr lang="en-GB" sz="1600" err="1"/>
              <a:t>nonummy</a:t>
            </a:r>
            <a:r>
              <a:rPr lang="en-GB" sz="1600"/>
              <a:t> </a:t>
            </a:r>
            <a:r>
              <a:rPr lang="en-GB" sz="1600" err="1"/>
              <a:t>pede</a:t>
            </a:r>
            <a:r>
              <a:rPr lang="en-GB" sz="1600"/>
              <a:t>. </a:t>
            </a:r>
            <a:r>
              <a:rPr lang="en-GB" sz="1600" err="1"/>
              <a:t>Mauris</a:t>
            </a:r>
            <a:r>
              <a:rPr lang="en-GB" sz="1600"/>
              <a:t> et </a:t>
            </a:r>
            <a:r>
              <a:rPr lang="en-GB" sz="1600" err="1"/>
              <a:t>orci</a:t>
            </a:r>
            <a:r>
              <a:rPr lang="en-GB" sz="160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26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nd image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0" y="3595568"/>
            <a:ext cx="3779912" cy="2985433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82563"/>
            <a:endParaRPr lang="en-GB" sz="1600" b="1"/>
          </a:p>
          <a:p>
            <a:pPr marL="182563"/>
            <a:endParaRPr lang="en-GB" sz="1600"/>
          </a:p>
          <a:p>
            <a:pPr marL="182563"/>
            <a:endParaRPr lang="en-GB" sz="1000"/>
          </a:p>
          <a:p>
            <a:pPr marL="182563"/>
            <a:r>
              <a:rPr lang="en-GB" sz="1600"/>
              <a:t>Lorem ipsum dolor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200"/>
              <a:t>- Name, role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2" y="3490795"/>
            <a:ext cx="7565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rgbClr val="138336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577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and image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0" y="3595568"/>
            <a:ext cx="3779912" cy="2985433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82563"/>
            <a:endParaRPr lang="en-GB" sz="1600" b="1"/>
          </a:p>
          <a:p>
            <a:pPr marL="182563"/>
            <a:endParaRPr lang="en-GB" sz="1600"/>
          </a:p>
          <a:p>
            <a:pPr marL="182563"/>
            <a:endParaRPr lang="en-GB" sz="10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200"/>
              <a:t>- Name, role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2" y="3490795"/>
            <a:ext cx="7565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rgbClr val="2FBAD8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41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and image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0" y="3595568"/>
            <a:ext cx="3779912" cy="2985433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82563"/>
            <a:endParaRPr lang="en-GB" sz="1600" b="1"/>
          </a:p>
          <a:p>
            <a:pPr marL="182563"/>
            <a:endParaRPr lang="en-GB" sz="1600"/>
          </a:p>
          <a:p>
            <a:pPr marL="182563"/>
            <a:endParaRPr lang="en-GB" sz="10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200"/>
              <a:t>- Name, role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2" y="3490795"/>
            <a:ext cx="7565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rgbClr val="72A32D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475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and image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0" y="3595568"/>
            <a:ext cx="3779912" cy="2985433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82563"/>
            <a:endParaRPr lang="en-GB" sz="1600" b="1"/>
          </a:p>
          <a:p>
            <a:pPr marL="182563"/>
            <a:endParaRPr lang="en-GB" sz="1600"/>
          </a:p>
          <a:p>
            <a:pPr marL="182563"/>
            <a:endParaRPr lang="en-GB" sz="10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200"/>
              <a:t>- Name, role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2" y="3490795"/>
            <a:ext cx="7565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rgbClr val="FF8300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592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 and image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0" y="3595568"/>
            <a:ext cx="3779912" cy="2985433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82563"/>
            <a:endParaRPr lang="en-GB" sz="1600" b="1"/>
          </a:p>
          <a:p>
            <a:pPr marL="182563"/>
            <a:endParaRPr lang="en-GB" sz="1600"/>
          </a:p>
          <a:p>
            <a:pPr marL="182563"/>
            <a:endParaRPr lang="en-GB" sz="10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200"/>
              <a:t>- Name, role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2" y="3490795"/>
            <a:ext cx="7565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rgbClr val="FFC627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60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e and image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1" y="1700808"/>
            <a:ext cx="9144000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endParaRPr lang="en-GB"/>
          </a:p>
          <a:p>
            <a:pPr marL="0" lvl="0" indent="0" algn="ctr">
              <a:buNone/>
            </a:pPr>
            <a:r>
              <a:rPr lang="en-GB"/>
              <a:t>Insert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flipH="1">
            <a:off x="0" y="3595568"/>
            <a:ext cx="3779912" cy="2985433"/>
          </a:xfrm>
          <a:prstGeom prst="wedgeRectCallout">
            <a:avLst>
              <a:gd name="adj1" fmla="val -33554"/>
              <a:gd name="adj2" fmla="val -57474"/>
            </a:avLst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182563"/>
            <a:endParaRPr lang="en-GB" sz="1600" b="1"/>
          </a:p>
          <a:p>
            <a:pPr marL="182563"/>
            <a:endParaRPr lang="en-GB" sz="1600"/>
          </a:p>
          <a:p>
            <a:pPr marL="182563"/>
            <a:endParaRPr lang="en-GB" sz="10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200"/>
              <a:t>- Name, role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2" y="3490795"/>
            <a:ext cx="7565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rgbClr val="E70094"/>
                </a:solidFill>
                <a:latin typeface="Britannic Bold" panose="020B090306070302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“</a:t>
            </a:r>
          </a:p>
          <a:p>
            <a:endParaRPr lang="en-GB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60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 duo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2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6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58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white text area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6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 err="1"/>
              <a:t>Pellentesque</a:t>
            </a:r>
            <a:r>
              <a:rPr lang="en-GB" sz="1800"/>
              <a:t> habitant </a:t>
            </a:r>
            <a:r>
              <a:rPr lang="en-GB" sz="1800" err="1"/>
              <a:t>morbi</a:t>
            </a:r>
            <a:r>
              <a:rPr lang="en-GB" sz="1800"/>
              <a:t> </a:t>
            </a:r>
            <a:r>
              <a:rPr lang="en-GB" sz="1800" err="1"/>
              <a:t>tristique</a:t>
            </a:r>
            <a:r>
              <a:rPr lang="en-GB" sz="1800"/>
              <a:t> </a:t>
            </a:r>
            <a:r>
              <a:rPr lang="en-GB" sz="1800" err="1"/>
              <a:t>senectus</a:t>
            </a:r>
            <a:r>
              <a:rPr lang="en-GB" sz="1800"/>
              <a:t> et </a:t>
            </a:r>
            <a:r>
              <a:rPr lang="en-GB" sz="1800" err="1"/>
              <a:t>netus</a:t>
            </a:r>
            <a:r>
              <a:rPr lang="en-GB" sz="1800"/>
              <a:t> et </a:t>
            </a:r>
            <a:r>
              <a:rPr lang="en-GB" sz="1800" err="1"/>
              <a:t>malesuada</a:t>
            </a:r>
            <a:r>
              <a:rPr lang="en-GB" sz="1800"/>
              <a:t> fames ac </a:t>
            </a:r>
            <a:r>
              <a:rPr lang="en-GB" sz="1800" err="1"/>
              <a:t>turpis</a:t>
            </a:r>
            <a:r>
              <a:rPr lang="en-GB" sz="1800"/>
              <a:t> </a:t>
            </a:r>
            <a:r>
              <a:rPr lang="en-GB" sz="1800" err="1"/>
              <a:t>egestas</a:t>
            </a:r>
            <a:r>
              <a:rPr lang="en-GB" sz="1800"/>
              <a:t>. </a:t>
            </a:r>
            <a:r>
              <a:rPr lang="en-GB" sz="1800" err="1"/>
              <a:t>Proin</a:t>
            </a:r>
            <a:r>
              <a:rPr lang="en-GB" sz="1800"/>
              <a:t> pharetra </a:t>
            </a:r>
            <a:r>
              <a:rPr lang="en-GB" sz="1800" err="1"/>
              <a:t>nonummy</a:t>
            </a:r>
            <a:r>
              <a:rPr lang="en-GB" sz="1800"/>
              <a:t> </a:t>
            </a:r>
            <a:r>
              <a:rPr lang="en-GB" sz="1800" err="1"/>
              <a:t>pede</a:t>
            </a:r>
            <a:r>
              <a:rPr lang="en-GB" sz="1800"/>
              <a:t>. </a:t>
            </a:r>
            <a:r>
              <a:rPr lang="en-GB" sz="1800" err="1"/>
              <a:t>Mauris</a:t>
            </a:r>
            <a:r>
              <a:rPr lang="en-GB" sz="1800"/>
              <a:t> et </a:t>
            </a:r>
            <a:r>
              <a:rPr lang="en-GB" sz="1800" err="1"/>
              <a:t>orci</a:t>
            </a:r>
            <a:r>
              <a:rPr lang="en-GB" sz="1800"/>
              <a:t>.</a:t>
            </a:r>
          </a:p>
          <a:p>
            <a:pPr lvl="0"/>
            <a:endParaRPr lang="en-GB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260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box duo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2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6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1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box duo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2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6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113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box duo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2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6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610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box duo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2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6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294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box duo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44" y="1796172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16462" y="3354026"/>
            <a:ext cx="4427538" cy="30765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endParaRPr lang="en-GB" sz="1600" b="1"/>
          </a:p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Nunc </a:t>
            </a:r>
            <a:r>
              <a:rPr lang="en-GB" sz="1600" err="1"/>
              <a:t>viverra</a:t>
            </a:r>
            <a:r>
              <a:rPr lang="en-GB" sz="1600"/>
              <a:t> </a:t>
            </a:r>
            <a:r>
              <a:rPr lang="en-GB" sz="1600" err="1"/>
              <a:t>imperdiet</a:t>
            </a:r>
            <a:r>
              <a:rPr lang="en-GB" sz="1600"/>
              <a:t> </a:t>
            </a:r>
            <a:r>
              <a:rPr lang="en-GB" sz="1600" err="1"/>
              <a:t>enim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est. </a:t>
            </a:r>
            <a:r>
              <a:rPr lang="en-GB" sz="1600" err="1"/>
              <a:t>Vivamus</a:t>
            </a:r>
            <a:r>
              <a:rPr lang="en-GB" sz="1600"/>
              <a:t> a </a:t>
            </a:r>
            <a:r>
              <a:rPr lang="en-GB" sz="1600" err="1"/>
              <a:t>tellus</a:t>
            </a:r>
            <a:r>
              <a:rPr lang="en-GB" sz="1600"/>
              <a:t>.</a:t>
            </a:r>
          </a:p>
          <a:p>
            <a:endParaRPr lang="en-GB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243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 trio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6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4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702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box trio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6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4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857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box trio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6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4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945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box trio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6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4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2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box trio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6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4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5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ith white text area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6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 err="1"/>
              <a:t>Pellentesque</a:t>
            </a:r>
            <a:r>
              <a:rPr lang="en-GB" sz="1800"/>
              <a:t> habitant </a:t>
            </a:r>
            <a:r>
              <a:rPr lang="en-GB" sz="1800" err="1"/>
              <a:t>morbi</a:t>
            </a:r>
            <a:r>
              <a:rPr lang="en-GB" sz="1800"/>
              <a:t> </a:t>
            </a:r>
            <a:r>
              <a:rPr lang="en-GB" sz="1800" err="1"/>
              <a:t>tristique</a:t>
            </a:r>
            <a:r>
              <a:rPr lang="en-GB" sz="1800"/>
              <a:t> </a:t>
            </a:r>
            <a:r>
              <a:rPr lang="en-GB" sz="1800" err="1"/>
              <a:t>senectus</a:t>
            </a:r>
            <a:r>
              <a:rPr lang="en-GB" sz="1800"/>
              <a:t> et </a:t>
            </a:r>
            <a:r>
              <a:rPr lang="en-GB" sz="1800" err="1"/>
              <a:t>netus</a:t>
            </a:r>
            <a:r>
              <a:rPr lang="en-GB" sz="1800"/>
              <a:t> et </a:t>
            </a:r>
            <a:r>
              <a:rPr lang="en-GB" sz="1800" err="1"/>
              <a:t>malesuada</a:t>
            </a:r>
            <a:r>
              <a:rPr lang="en-GB" sz="1800"/>
              <a:t> fames ac </a:t>
            </a:r>
            <a:r>
              <a:rPr lang="en-GB" sz="1800" err="1"/>
              <a:t>turpis</a:t>
            </a:r>
            <a:r>
              <a:rPr lang="en-GB" sz="1800"/>
              <a:t> </a:t>
            </a:r>
            <a:r>
              <a:rPr lang="en-GB" sz="1800" err="1"/>
              <a:t>egestas</a:t>
            </a:r>
            <a:r>
              <a:rPr lang="en-GB" sz="1800"/>
              <a:t>. </a:t>
            </a:r>
            <a:r>
              <a:rPr lang="en-GB" sz="1800" err="1"/>
              <a:t>Proin</a:t>
            </a:r>
            <a:r>
              <a:rPr lang="en-GB" sz="1800"/>
              <a:t> pharetra </a:t>
            </a:r>
            <a:r>
              <a:rPr lang="en-GB" sz="1800" err="1"/>
              <a:t>nonummy</a:t>
            </a:r>
            <a:r>
              <a:rPr lang="en-GB" sz="1800"/>
              <a:t> </a:t>
            </a:r>
            <a:r>
              <a:rPr lang="en-GB" sz="1800" err="1"/>
              <a:t>pede</a:t>
            </a:r>
            <a:r>
              <a:rPr lang="en-GB" sz="1800"/>
              <a:t>. </a:t>
            </a:r>
            <a:r>
              <a:rPr lang="en-GB" sz="1800" err="1"/>
              <a:t>Mauris</a:t>
            </a:r>
            <a:r>
              <a:rPr lang="en-GB" sz="1800"/>
              <a:t> et </a:t>
            </a:r>
            <a:r>
              <a:rPr lang="en-GB" sz="1800" err="1"/>
              <a:t>orci</a:t>
            </a:r>
            <a:r>
              <a:rPr lang="en-GB" sz="1800"/>
              <a:t>.</a:t>
            </a:r>
          </a:p>
          <a:p>
            <a:pPr lvl="0"/>
            <a:endParaRPr lang="en-GB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5667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box trio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45876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68224" y="1916833"/>
            <a:ext cx="2664296" cy="447989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rIns="180000" anchor="ctr"/>
          <a:lstStyle>
            <a:lvl1pPr marL="0" indent="0">
              <a:buNone/>
              <a:defRPr sz="1600" b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ipsum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893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box with free space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</a:t>
            </a:r>
            <a:r>
              <a:rPr lang="en-GB" sz="1600" err="1"/>
              <a:t>ipsu</a:t>
            </a:r>
            <a:r>
              <a:rPr lang="en-GB" sz="1600"/>
              <a:t>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5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883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box with free space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</a:t>
            </a:r>
            <a:r>
              <a:rPr lang="en-GB" sz="1600" err="1"/>
              <a:t>ipsu</a:t>
            </a:r>
            <a:r>
              <a:rPr lang="en-GB" sz="1600"/>
              <a:t>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5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799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box with free space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</a:t>
            </a:r>
            <a:r>
              <a:rPr lang="en-GB" sz="1600" err="1"/>
              <a:t>ipsu</a:t>
            </a:r>
            <a:r>
              <a:rPr lang="en-GB" sz="1600"/>
              <a:t>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5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82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box with free space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</a:t>
            </a:r>
            <a:r>
              <a:rPr lang="en-GB" sz="1600" err="1"/>
              <a:t>ipsu</a:t>
            </a:r>
            <a:r>
              <a:rPr lang="en-GB" sz="1600"/>
              <a:t>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5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277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box with free space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</a:t>
            </a:r>
            <a:r>
              <a:rPr lang="en-GB" sz="1600" err="1"/>
              <a:t>ipsu</a:t>
            </a:r>
            <a:r>
              <a:rPr lang="en-GB" sz="1600"/>
              <a:t>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5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934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box with free space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916833"/>
            <a:ext cx="2664296" cy="4479894"/>
          </a:xfrm>
          <a:prstGeom prst="rect">
            <a:avLst/>
          </a:prstGeom>
          <a:noFill/>
        </p:spPr>
        <p:txBody>
          <a:bodyPr rIns="180000" anchor="ctr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marL="182563"/>
            <a:r>
              <a:rPr lang="en-GB" sz="1600" b="1"/>
              <a:t>Sub-heading</a:t>
            </a:r>
          </a:p>
          <a:p>
            <a:pPr marL="182563"/>
            <a:endParaRPr lang="en-GB" sz="1600"/>
          </a:p>
          <a:p>
            <a:pPr marL="182563"/>
            <a:r>
              <a:rPr lang="en-GB" sz="1600"/>
              <a:t>Lorem </a:t>
            </a:r>
            <a:r>
              <a:rPr lang="en-GB" sz="1600" err="1"/>
              <a:t>ipsu</a:t>
            </a:r>
            <a:r>
              <a:rPr lang="en-GB" sz="1600"/>
              <a:t> </a:t>
            </a:r>
            <a:r>
              <a:rPr lang="en-GB" sz="1600" err="1"/>
              <a:t>dolor</a:t>
            </a:r>
            <a:r>
              <a:rPr lang="en-GB" sz="1600"/>
              <a:t> sit </a:t>
            </a:r>
            <a:r>
              <a:rPr lang="en-GB" sz="1600" err="1"/>
              <a:t>amet</a:t>
            </a:r>
            <a:r>
              <a:rPr lang="en-GB" sz="1600"/>
              <a:t>, </a:t>
            </a:r>
            <a:r>
              <a:rPr lang="en-GB" sz="1600" err="1"/>
              <a:t>consectetuer</a:t>
            </a:r>
            <a:r>
              <a:rPr lang="en-GB" sz="1600"/>
              <a:t> </a:t>
            </a:r>
            <a:r>
              <a:rPr lang="en-GB" sz="1600" err="1"/>
              <a:t>adipiscing</a:t>
            </a:r>
            <a:r>
              <a:rPr lang="en-GB" sz="1600"/>
              <a:t> </a:t>
            </a:r>
            <a:r>
              <a:rPr lang="en-GB" sz="1600" err="1"/>
              <a:t>elit</a:t>
            </a:r>
            <a:r>
              <a:rPr lang="en-GB" sz="1600"/>
              <a:t>. Maecenas </a:t>
            </a:r>
            <a:r>
              <a:rPr lang="en-GB" sz="1600" err="1"/>
              <a:t>porttitor</a:t>
            </a:r>
            <a:r>
              <a:rPr lang="en-GB" sz="1600"/>
              <a:t> </a:t>
            </a:r>
            <a:r>
              <a:rPr lang="en-GB" sz="1600" err="1"/>
              <a:t>congue</a:t>
            </a:r>
            <a:r>
              <a:rPr lang="en-GB" sz="1600"/>
              <a:t> </a:t>
            </a:r>
            <a:r>
              <a:rPr lang="en-GB" sz="1600" err="1"/>
              <a:t>massa</a:t>
            </a:r>
            <a:r>
              <a:rPr lang="en-GB" sz="1600"/>
              <a:t>. </a:t>
            </a:r>
            <a:r>
              <a:rPr lang="en-GB" sz="1600" err="1"/>
              <a:t>Fusce</a:t>
            </a:r>
            <a:r>
              <a:rPr lang="en-GB" sz="1600"/>
              <a:t> </a:t>
            </a:r>
            <a:r>
              <a:rPr lang="en-GB" sz="1600" err="1"/>
              <a:t>posuere</a:t>
            </a:r>
            <a:r>
              <a:rPr lang="en-GB" sz="1600"/>
              <a:t>, magna </a:t>
            </a:r>
            <a:r>
              <a:rPr lang="en-GB" sz="1600" err="1"/>
              <a:t>sed</a:t>
            </a:r>
            <a:r>
              <a:rPr lang="en-GB" sz="1600"/>
              <a:t> </a:t>
            </a:r>
            <a:r>
              <a:rPr lang="en-GB" sz="1600" err="1"/>
              <a:t>pulvinar</a:t>
            </a:r>
            <a:r>
              <a:rPr lang="en-GB" sz="1600"/>
              <a:t> </a:t>
            </a:r>
            <a:r>
              <a:rPr lang="en-GB" sz="1600" err="1"/>
              <a:t>ultricies</a:t>
            </a:r>
            <a:r>
              <a:rPr lang="en-GB" sz="1600"/>
              <a:t>, </a:t>
            </a:r>
            <a:r>
              <a:rPr lang="en-GB" sz="1600" err="1"/>
              <a:t>purus</a:t>
            </a:r>
            <a:r>
              <a:rPr lang="en-GB" sz="1600"/>
              <a:t> </a:t>
            </a:r>
            <a:r>
              <a:rPr lang="en-GB" sz="1600" err="1"/>
              <a:t>lectus</a:t>
            </a:r>
            <a:r>
              <a:rPr lang="en-GB" sz="1600"/>
              <a:t> </a:t>
            </a:r>
            <a:r>
              <a:rPr lang="en-GB" sz="1600" err="1"/>
              <a:t>malesuada</a:t>
            </a:r>
            <a:r>
              <a:rPr lang="en-GB" sz="1600"/>
              <a:t> libero, sit </a:t>
            </a:r>
            <a:r>
              <a:rPr lang="en-GB" sz="1600" err="1"/>
              <a:t>amet</a:t>
            </a:r>
            <a:r>
              <a:rPr lang="en-GB" sz="1600"/>
              <a:t> </a:t>
            </a:r>
            <a:r>
              <a:rPr lang="en-GB" sz="1600" err="1"/>
              <a:t>commodo</a:t>
            </a:r>
            <a:r>
              <a:rPr lang="en-GB" sz="1600"/>
              <a:t> magna </a:t>
            </a:r>
            <a:r>
              <a:rPr lang="en-GB" sz="1600" err="1"/>
              <a:t>eros</a:t>
            </a:r>
            <a:r>
              <a:rPr lang="en-GB" sz="1600"/>
              <a:t> </a:t>
            </a:r>
            <a:r>
              <a:rPr lang="en-GB" sz="1600" err="1"/>
              <a:t>quis</a:t>
            </a:r>
            <a:r>
              <a:rPr lang="en-GB" sz="1600"/>
              <a:t> </a:t>
            </a:r>
            <a:r>
              <a:rPr lang="en-GB" sz="1600" err="1"/>
              <a:t>urna</a:t>
            </a:r>
            <a:r>
              <a:rPr lang="en-GB" sz="1600"/>
              <a:t>.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03575" y="1916833"/>
            <a:ext cx="273" cy="4304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001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ee space - title lef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944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ee space - title lef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856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ee space - title lef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56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with white text area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6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 err="1"/>
              <a:t>Pellentesque</a:t>
            </a:r>
            <a:r>
              <a:rPr lang="en-GB" sz="1800"/>
              <a:t> habitant </a:t>
            </a:r>
            <a:r>
              <a:rPr lang="en-GB" sz="1800" err="1"/>
              <a:t>morbi</a:t>
            </a:r>
            <a:r>
              <a:rPr lang="en-GB" sz="1800"/>
              <a:t> </a:t>
            </a:r>
            <a:r>
              <a:rPr lang="en-GB" sz="1800" err="1"/>
              <a:t>tristique</a:t>
            </a:r>
            <a:r>
              <a:rPr lang="en-GB" sz="1800"/>
              <a:t> </a:t>
            </a:r>
            <a:r>
              <a:rPr lang="en-GB" sz="1800" err="1"/>
              <a:t>senectus</a:t>
            </a:r>
            <a:r>
              <a:rPr lang="en-GB" sz="1800"/>
              <a:t> et </a:t>
            </a:r>
            <a:r>
              <a:rPr lang="en-GB" sz="1800" err="1"/>
              <a:t>netus</a:t>
            </a:r>
            <a:r>
              <a:rPr lang="en-GB" sz="1800"/>
              <a:t> et </a:t>
            </a:r>
            <a:r>
              <a:rPr lang="en-GB" sz="1800" err="1"/>
              <a:t>malesuada</a:t>
            </a:r>
            <a:r>
              <a:rPr lang="en-GB" sz="1800"/>
              <a:t> fames ac </a:t>
            </a:r>
            <a:r>
              <a:rPr lang="en-GB" sz="1800" err="1"/>
              <a:t>turpis</a:t>
            </a:r>
            <a:r>
              <a:rPr lang="en-GB" sz="1800"/>
              <a:t> </a:t>
            </a:r>
            <a:r>
              <a:rPr lang="en-GB" sz="1800" err="1"/>
              <a:t>egestas</a:t>
            </a:r>
            <a:r>
              <a:rPr lang="en-GB" sz="1800"/>
              <a:t>. </a:t>
            </a:r>
            <a:r>
              <a:rPr lang="en-GB" sz="1800" err="1"/>
              <a:t>Proin</a:t>
            </a:r>
            <a:r>
              <a:rPr lang="en-GB" sz="1800"/>
              <a:t> pharetra </a:t>
            </a:r>
            <a:r>
              <a:rPr lang="en-GB" sz="1800" err="1"/>
              <a:t>nonummy</a:t>
            </a:r>
            <a:r>
              <a:rPr lang="en-GB" sz="1800"/>
              <a:t> </a:t>
            </a:r>
            <a:r>
              <a:rPr lang="en-GB" sz="1800" err="1"/>
              <a:t>pede</a:t>
            </a:r>
            <a:r>
              <a:rPr lang="en-GB" sz="1800"/>
              <a:t>. </a:t>
            </a:r>
            <a:r>
              <a:rPr lang="en-GB" sz="1800" err="1"/>
              <a:t>Mauris</a:t>
            </a:r>
            <a:r>
              <a:rPr lang="en-GB" sz="1800"/>
              <a:t> et </a:t>
            </a:r>
            <a:r>
              <a:rPr lang="en-GB" sz="1800" err="1"/>
              <a:t>orci</a:t>
            </a:r>
            <a:r>
              <a:rPr lang="en-GB" sz="1800"/>
              <a:t>.</a:t>
            </a:r>
          </a:p>
          <a:p>
            <a:pPr lvl="0"/>
            <a:endParaRPr lang="en-GB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356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ree space - title lef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932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ree space - title lef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305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ree space - title lef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708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ee space - title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171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ee space - title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905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ee space - title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308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ree space - title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20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ree space - title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885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ree space - title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742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ackground block"/>
          <p:cNvSpPr/>
          <p:nvPr userDrawn="1"/>
        </p:nvSpPr>
        <p:spPr>
          <a:xfrm>
            <a:off x="0" y="2"/>
            <a:ext cx="4932040" cy="6165303"/>
          </a:xfrm>
          <a:prstGeom prst="rect">
            <a:avLst/>
          </a:prstGeom>
          <a:solidFill>
            <a:srgbClr val="138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3995739" y="1196977"/>
            <a:ext cx="5148262" cy="4608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Insert Image here</a:t>
            </a:r>
          </a:p>
        </p:txBody>
      </p:sp>
      <p:sp>
        <p:nvSpPr>
          <p:cNvPr id="25" name="Title"/>
          <p:cNvSpPr>
            <a:spLocks noGrp="1"/>
          </p:cNvSpPr>
          <p:nvPr>
            <p:ph type="body" sz="quarter" idx="12" hasCustomPrompt="1"/>
          </p:nvPr>
        </p:nvSpPr>
        <p:spPr>
          <a:xfrm>
            <a:off x="-36511" y="1898087"/>
            <a:ext cx="4968875" cy="2376487"/>
          </a:xfrm>
          <a:prstGeom prst="rect">
            <a:avLst/>
          </a:prstGeom>
          <a:solidFill>
            <a:schemeClr val="bg1"/>
          </a:solidFill>
        </p:spPr>
        <p:txBody>
          <a:bodyPr tIns="540000"/>
          <a:lstStyle>
            <a:lvl1pPr marL="404813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defRPr>
            </a:lvl5pPr>
          </a:lstStyle>
          <a:p>
            <a:pPr lvl="0"/>
            <a:r>
              <a:rPr lang="en-US" dirty="0"/>
              <a:t>Opening Title</a:t>
            </a:r>
          </a:p>
          <a:p>
            <a:pPr lvl="0"/>
            <a:endParaRPr lang="en-US" dirty="0"/>
          </a:p>
        </p:txBody>
      </p:sp>
      <p:pic>
        <p:nvPicPr>
          <p:cNvPr id="14" name="Southdown Logo">
            <a:extLst>
              <a:ext uri="{FF2B5EF4-FFF2-40B4-BE49-F238E27FC236}">
                <a16:creationId xmlns:a16="http://schemas.microsoft.com/office/drawing/2014/main" id="{B1444BAC-5FF0-4263-8A8F-D5BFD8B7EB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557" y="274451"/>
            <a:ext cx="1455903" cy="545080"/>
          </a:xfrm>
          <a:prstGeom prst="rect">
            <a:avLst/>
          </a:prstGeom>
        </p:spPr>
      </p:pic>
      <p:grpSp>
        <p:nvGrpSpPr>
          <p:cNvPr id="15" name="Footer group">
            <a:extLst>
              <a:ext uri="{FF2B5EF4-FFF2-40B4-BE49-F238E27FC236}">
                <a16:creationId xmlns:a16="http://schemas.microsoft.com/office/drawing/2014/main" id="{8B8E5984-E1F6-4EAD-BBA3-3EAF8B6415C9}"/>
              </a:ext>
            </a:extLst>
          </p:cNvPr>
          <p:cNvGrpSpPr/>
          <p:nvPr userDrawn="1"/>
        </p:nvGrpSpPr>
        <p:grpSpPr>
          <a:xfrm>
            <a:off x="2544336" y="6338429"/>
            <a:ext cx="6615354" cy="336340"/>
            <a:chOff x="323528" y="6330852"/>
            <a:chExt cx="8820472" cy="336340"/>
          </a:xfrm>
        </p:grpSpPr>
        <p:sp>
          <p:nvSpPr>
            <p:cNvPr id="16" name="URL">
              <a:extLst>
                <a:ext uri="{FF2B5EF4-FFF2-40B4-BE49-F238E27FC236}">
                  <a16:creationId xmlns:a16="http://schemas.microsoft.com/office/drawing/2014/main" id="{578FAE73-F5D0-4523-AEA5-8F357E2260C6}"/>
                </a:ext>
              </a:extLst>
            </p:cNvPr>
            <p:cNvSpPr/>
            <p:nvPr/>
          </p:nvSpPr>
          <p:spPr>
            <a:xfrm>
              <a:off x="6876256" y="6330852"/>
              <a:ext cx="2267744" cy="336045"/>
            </a:xfrm>
            <a:prstGeom prst="rect">
              <a:avLst/>
            </a:prstGeom>
            <a:gradFill flip="none" rotWithShape="1">
              <a:gsLst>
                <a:gs pos="22000">
                  <a:srgbClr val="138336"/>
                </a:gs>
                <a:gs pos="100000">
                  <a:srgbClr val="138336">
                    <a:alpha val="4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900" dirty="0">
                  <a:latin typeface="Muli" panose="00000500000000000000" pitchFamily="2" charset="0"/>
                </a:rPr>
                <a:t>www.southdown.org 	 </a:t>
              </a:r>
            </a:p>
          </p:txBody>
        </p:sp>
        <p:sp>
          <p:nvSpPr>
            <p:cNvPr id="18" name="Strapline">
              <a:extLst>
                <a:ext uri="{FF2B5EF4-FFF2-40B4-BE49-F238E27FC236}">
                  <a16:creationId xmlns:a16="http://schemas.microsoft.com/office/drawing/2014/main" id="{1B6E024B-4542-40C1-86AC-E53D617B3B56}"/>
                </a:ext>
              </a:extLst>
            </p:cNvPr>
            <p:cNvSpPr txBox="1"/>
            <p:nvPr userDrawn="1"/>
          </p:nvSpPr>
          <p:spPr>
            <a:xfrm>
              <a:off x="323528" y="6378176"/>
              <a:ext cx="4720832" cy="2192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25" dirty="0">
                  <a:latin typeface="Muli" panose="00000500000000000000" pitchFamily="2" charset="0"/>
                </a:rPr>
                <a:t>Providing</a:t>
              </a:r>
              <a:r>
                <a:rPr lang="en-GB" sz="825" baseline="0" dirty="0">
                  <a:latin typeface="Muli" panose="00000500000000000000" pitchFamily="2" charset="0"/>
                </a:rPr>
                <a:t> specialist housing, care and support in Sussex since 1972</a:t>
              </a:r>
              <a:endParaRPr lang="en-GB" sz="825" dirty="0">
                <a:latin typeface="Muli" panose="00000500000000000000" pitchFamily="2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6A45AE-C689-4704-81D7-1F5C25059EA3}"/>
                </a:ext>
              </a:extLst>
            </p:cNvPr>
            <p:cNvGrpSpPr/>
            <p:nvPr userDrawn="1"/>
          </p:nvGrpSpPr>
          <p:grpSpPr>
            <a:xfrm>
              <a:off x="5109087" y="6330852"/>
              <a:ext cx="1594121" cy="336340"/>
              <a:chOff x="385591" y="6075416"/>
              <a:chExt cx="1594121" cy="336340"/>
            </a:xfrm>
          </p:grpSpPr>
          <p:pic>
            <p:nvPicPr>
              <p:cNvPr id="20" name="Housing icon">
                <a:extLst>
                  <a:ext uri="{FF2B5EF4-FFF2-40B4-BE49-F238E27FC236}">
                    <a16:creationId xmlns:a16="http://schemas.microsoft.com/office/drawing/2014/main" id="{39FA7E2A-2373-4245-9DF7-B4224B4F878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91" y="6085671"/>
                <a:ext cx="351926" cy="315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HS icon">
                <a:extLst>
                  <a:ext uri="{FF2B5EF4-FFF2-40B4-BE49-F238E27FC236}">
                    <a16:creationId xmlns:a16="http://schemas.microsoft.com/office/drawing/2014/main" id="{1C491BA2-95FD-4251-80E5-FB015A35987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006" y="6085260"/>
                <a:ext cx="343724" cy="316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LD icon">
                <a:extLst>
                  <a:ext uri="{FF2B5EF4-FFF2-40B4-BE49-F238E27FC236}">
                    <a16:creationId xmlns:a16="http://schemas.microsoft.com/office/drawing/2014/main" id="{44674A01-3703-4927-989D-EE43105181A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219" y="6075417"/>
                <a:ext cx="506970" cy="336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MHS icon">
                <a:extLst>
                  <a:ext uri="{FF2B5EF4-FFF2-40B4-BE49-F238E27FC236}">
                    <a16:creationId xmlns:a16="http://schemas.microsoft.com/office/drawing/2014/main" id="{BC88A4A8-3165-450A-BA27-E6159A6DF6A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678" y="6075416"/>
                <a:ext cx="324034" cy="336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2495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ith white text area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6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 err="1"/>
              <a:t>Pellentesque</a:t>
            </a:r>
            <a:r>
              <a:rPr lang="en-GB" sz="1800"/>
              <a:t> habitant </a:t>
            </a:r>
            <a:r>
              <a:rPr lang="en-GB" sz="1800" err="1"/>
              <a:t>morbi</a:t>
            </a:r>
            <a:r>
              <a:rPr lang="en-GB" sz="1800"/>
              <a:t> </a:t>
            </a:r>
            <a:r>
              <a:rPr lang="en-GB" sz="1800" err="1"/>
              <a:t>tristique</a:t>
            </a:r>
            <a:r>
              <a:rPr lang="en-GB" sz="1800"/>
              <a:t> </a:t>
            </a:r>
            <a:r>
              <a:rPr lang="en-GB" sz="1800" err="1"/>
              <a:t>senectus</a:t>
            </a:r>
            <a:r>
              <a:rPr lang="en-GB" sz="1800"/>
              <a:t> et </a:t>
            </a:r>
            <a:r>
              <a:rPr lang="en-GB" sz="1800" err="1"/>
              <a:t>netus</a:t>
            </a:r>
            <a:r>
              <a:rPr lang="en-GB" sz="1800"/>
              <a:t> et </a:t>
            </a:r>
            <a:r>
              <a:rPr lang="en-GB" sz="1800" err="1"/>
              <a:t>malesuada</a:t>
            </a:r>
            <a:r>
              <a:rPr lang="en-GB" sz="1800"/>
              <a:t> fames ac </a:t>
            </a:r>
            <a:r>
              <a:rPr lang="en-GB" sz="1800" err="1"/>
              <a:t>turpis</a:t>
            </a:r>
            <a:r>
              <a:rPr lang="en-GB" sz="1800"/>
              <a:t> </a:t>
            </a:r>
            <a:r>
              <a:rPr lang="en-GB" sz="1800" err="1"/>
              <a:t>egestas</a:t>
            </a:r>
            <a:r>
              <a:rPr lang="en-GB" sz="1800"/>
              <a:t>. </a:t>
            </a:r>
            <a:r>
              <a:rPr lang="en-GB" sz="1800" err="1"/>
              <a:t>Proin</a:t>
            </a:r>
            <a:r>
              <a:rPr lang="en-GB" sz="1800"/>
              <a:t> pharetra </a:t>
            </a:r>
            <a:r>
              <a:rPr lang="en-GB" sz="1800" err="1"/>
              <a:t>nonummy</a:t>
            </a:r>
            <a:r>
              <a:rPr lang="en-GB" sz="1800"/>
              <a:t> </a:t>
            </a:r>
            <a:r>
              <a:rPr lang="en-GB" sz="1800" err="1"/>
              <a:t>pede</a:t>
            </a:r>
            <a:r>
              <a:rPr lang="en-GB" sz="1800"/>
              <a:t>. </a:t>
            </a:r>
            <a:r>
              <a:rPr lang="en-GB" sz="1800" err="1"/>
              <a:t>Mauris</a:t>
            </a:r>
            <a:r>
              <a:rPr lang="en-GB" sz="1800"/>
              <a:t> et </a:t>
            </a:r>
            <a:r>
              <a:rPr lang="en-GB" sz="1800" err="1"/>
              <a:t>orci</a:t>
            </a:r>
            <a:r>
              <a:rPr lang="en-GB" sz="1800"/>
              <a:t>.</a:t>
            </a:r>
          </a:p>
          <a:p>
            <a:pPr lvl="0"/>
            <a:endParaRPr lang="en-GB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5717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32040" y="6431910"/>
            <a:ext cx="1944216" cy="32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159726" cy="6165304"/>
          </a:xfrm>
          <a:prstGeom prst="rect">
            <a:avLst/>
          </a:prstGeom>
          <a:solidFill>
            <a:srgbClr val="138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00270" y="2044634"/>
            <a:ext cx="8759456" cy="376063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endParaRPr lang="en-GB" sz="1200" dirty="0"/>
          </a:p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17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end slide</a:t>
            </a:r>
            <a:endParaRPr lang="en-GB" dirty="0"/>
          </a:p>
        </p:txBody>
      </p:sp>
      <p:grpSp>
        <p:nvGrpSpPr>
          <p:cNvPr id="18" name="Footer group">
            <a:extLst>
              <a:ext uri="{FF2B5EF4-FFF2-40B4-BE49-F238E27FC236}">
                <a16:creationId xmlns:a16="http://schemas.microsoft.com/office/drawing/2014/main" id="{C95DFDF9-D473-4A2E-9568-DEF7089ABEC6}"/>
              </a:ext>
            </a:extLst>
          </p:cNvPr>
          <p:cNvGrpSpPr/>
          <p:nvPr userDrawn="1"/>
        </p:nvGrpSpPr>
        <p:grpSpPr>
          <a:xfrm>
            <a:off x="2544336" y="6338429"/>
            <a:ext cx="6615354" cy="336340"/>
            <a:chOff x="323528" y="6330852"/>
            <a:chExt cx="8820472" cy="336340"/>
          </a:xfrm>
        </p:grpSpPr>
        <p:sp>
          <p:nvSpPr>
            <p:cNvPr id="19" name="URL">
              <a:extLst>
                <a:ext uri="{FF2B5EF4-FFF2-40B4-BE49-F238E27FC236}">
                  <a16:creationId xmlns:a16="http://schemas.microsoft.com/office/drawing/2014/main" id="{BEE9D4CD-98BE-4C95-AC95-CF6FA6A53D89}"/>
                </a:ext>
              </a:extLst>
            </p:cNvPr>
            <p:cNvSpPr/>
            <p:nvPr/>
          </p:nvSpPr>
          <p:spPr>
            <a:xfrm>
              <a:off x="6876256" y="6330852"/>
              <a:ext cx="2267744" cy="336045"/>
            </a:xfrm>
            <a:prstGeom prst="rect">
              <a:avLst/>
            </a:prstGeom>
            <a:gradFill flip="none" rotWithShape="1">
              <a:gsLst>
                <a:gs pos="22000">
                  <a:srgbClr val="138336"/>
                </a:gs>
                <a:gs pos="100000">
                  <a:srgbClr val="138336">
                    <a:alpha val="4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900" dirty="0">
                  <a:latin typeface="Muli" panose="00000500000000000000" pitchFamily="2" charset="0"/>
                </a:rPr>
                <a:t>www.southdown.org 	 </a:t>
              </a:r>
            </a:p>
          </p:txBody>
        </p:sp>
        <p:sp>
          <p:nvSpPr>
            <p:cNvPr id="20" name="Strapline">
              <a:extLst>
                <a:ext uri="{FF2B5EF4-FFF2-40B4-BE49-F238E27FC236}">
                  <a16:creationId xmlns:a16="http://schemas.microsoft.com/office/drawing/2014/main" id="{0B6EC6C0-A80B-4DCE-94E8-AFFADAC923A4}"/>
                </a:ext>
              </a:extLst>
            </p:cNvPr>
            <p:cNvSpPr txBox="1"/>
            <p:nvPr userDrawn="1"/>
          </p:nvSpPr>
          <p:spPr>
            <a:xfrm>
              <a:off x="323528" y="6378176"/>
              <a:ext cx="4720832" cy="2192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25" dirty="0">
                  <a:latin typeface="Muli" panose="00000500000000000000" pitchFamily="2" charset="0"/>
                </a:rPr>
                <a:t>Providing</a:t>
              </a:r>
              <a:r>
                <a:rPr lang="en-GB" sz="825" baseline="0" dirty="0">
                  <a:latin typeface="Muli" panose="00000500000000000000" pitchFamily="2" charset="0"/>
                </a:rPr>
                <a:t> specialist housing, care and support in Sussex since 1972</a:t>
              </a:r>
              <a:endParaRPr lang="en-GB" sz="825" dirty="0">
                <a:latin typeface="Muli" panose="00000500000000000000" pitchFamily="2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E3C6293-DA39-40DA-BE51-0F975484AEDF}"/>
                </a:ext>
              </a:extLst>
            </p:cNvPr>
            <p:cNvGrpSpPr/>
            <p:nvPr userDrawn="1"/>
          </p:nvGrpSpPr>
          <p:grpSpPr>
            <a:xfrm>
              <a:off x="5109087" y="6330852"/>
              <a:ext cx="1594121" cy="336340"/>
              <a:chOff x="385591" y="6075416"/>
              <a:chExt cx="1594121" cy="336340"/>
            </a:xfrm>
          </p:grpSpPr>
          <p:pic>
            <p:nvPicPr>
              <p:cNvPr id="22" name="Housing icon">
                <a:extLst>
                  <a:ext uri="{FF2B5EF4-FFF2-40B4-BE49-F238E27FC236}">
                    <a16:creationId xmlns:a16="http://schemas.microsoft.com/office/drawing/2014/main" id="{96CFB101-285F-40B1-AA61-D54D407435E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91" y="6085671"/>
                <a:ext cx="351926" cy="315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HS icon">
                <a:extLst>
                  <a:ext uri="{FF2B5EF4-FFF2-40B4-BE49-F238E27FC236}">
                    <a16:creationId xmlns:a16="http://schemas.microsoft.com/office/drawing/2014/main" id="{14F446E4-2384-4455-8036-66B60B52A69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006" y="6085260"/>
                <a:ext cx="343724" cy="316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LD icon">
                <a:extLst>
                  <a:ext uri="{FF2B5EF4-FFF2-40B4-BE49-F238E27FC236}">
                    <a16:creationId xmlns:a16="http://schemas.microsoft.com/office/drawing/2014/main" id="{ACAA28D6-8078-46C7-9531-C7AFFE08E8A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219" y="6075417"/>
                <a:ext cx="506970" cy="336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MHS icon">
                <a:extLst>
                  <a:ext uri="{FF2B5EF4-FFF2-40B4-BE49-F238E27FC236}">
                    <a16:creationId xmlns:a16="http://schemas.microsoft.com/office/drawing/2014/main" id="{62E7E454-5C21-49D1-9B70-2AC752752D9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678" y="6075416"/>
                <a:ext cx="324034" cy="336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86742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white text area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7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 err="1"/>
              <a:t>Pellentesque</a:t>
            </a:r>
            <a:r>
              <a:rPr lang="en-GB" sz="1350" dirty="0"/>
              <a:t> habitant </a:t>
            </a:r>
            <a:r>
              <a:rPr lang="en-GB" sz="1350" dirty="0" err="1"/>
              <a:t>morbi</a:t>
            </a:r>
            <a:r>
              <a:rPr lang="en-GB" sz="1350" dirty="0"/>
              <a:t> </a:t>
            </a:r>
            <a:r>
              <a:rPr lang="en-GB" sz="1350" dirty="0" err="1"/>
              <a:t>tristique</a:t>
            </a:r>
            <a:r>
              <a:rPr lang="en-GB" sz="1350" dirty="0"/>
              <a:t> </a:t>
            </a:r>
            <a:r>
              <a:rPr lang="en-GB" sz="1350" dirty="0" err="1"/>
              <a:t>senectus</a:t>
            </a:r>
            <a:r>
              <a:rPr lang="en-GB" sz="1350" dirty="0"/>
              <a:t> et </a:t>
            </a:r>
            <a:r>
              <a:rPr lang="en-GB" sz="1350" dirty="0" err="1"/>
              <a:t>netus</a:t>
            </a:r>
            <a:r>
              <a:rPr lang="en-GB" sz="1350" dirty="0"/>
              <a:t> et </a:t>
            </a:r>
            <a:r>
              <a:rPr lang="en-GB" sz="1350" dirty="0" err="1"/>
              <a:t>malesuada</a:t>
            </a:r>
            <a:r>
              <a:rPr lang="en-GB" sz="1350" dirty="0"/>
              <a:t> fames ac </a:t>
            </a:r>
            <a:r>
              <a:rPr lang="en-GB" sz="1350" dirty="0" err="1"/>
              <a:t>turpis</a:t>
            </a:r>
            <a:r>
              <a:rPr lang="en-GB" sz="1350" dirty="0"/>
              <a:t> </a:t>
            </a:r>
            <a:r>
              <a:rPr lang="en-GB" sz="1350" dirty="0" err="1"/>
              <a:t>egestas</a:t>
            </a:r>
            <a:r>
              <a:rPr lang="en-GB" sz="1350" dirty="0"/>
              <a:t>. </a:t>
            </a:r>
            <a:r>
              <a:rPr lang="en-GB" sz="1350" dirty="0" err="1"/>
              <a:t>Proin</a:t>
            </a:r>
            <a:r>
              <a:rPr lang="en-GB" sz="1350" dirty="0"/>
              <a:t> pharetra </a:t>
            </a:r>
            <a:r>
              <a:rPr lang="en-GB" sz="1350" dirty="0" err="1"/>
              <a:t>nonummy</a:t>
            </a:r>
            <a:r>
              <a:rPr lang="en-GB" sz="1350" dirty="0"/>
              <a:t> </a:t>
            </a:r>
            <a:r>
              <a:rPr lang="en-GB" sz="1350" dirty="0" err="1"/>
              <a:t>pede</a:t>
            </a:r>
            <a:r>
              <a:rPr lang="en-GB" sz="1350" dirty="0"/>
              <a:t>. </a:t>
            </a:r>
            <a:r>
              <a:rPr lang="en-GB" sz="1350" dirty="0" err="1"/>
              <a:t>Mauris</a:t>
            </a:r>
            <a:r>
              <a:rPr lang="en-GB" sz="1350" dirty="0"/>
              <a:t> et </a:t>
            </a:r>
            <a:r>
              <a:rPr lang="en-GB" sz="1350" dirty="0" err="1"/>
              <a:t>orci</a:t>
            </a:r>
            <a:r>
              <a:rPr lang="en-GB" sz="1350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108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white text area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7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 err="1"/>
              <a:t>Pellentesque</a:t>
            </a:r>
            <a:r>
              <a:rPr lang="en-GB" sz="1350" dirty="0"/>
              <a:t> habitant </a:t>
            </a:r>
            <a:r>
              <a:rPr lang="en-GB" sz="1350" dirty="0" err="1"/>
              <a:t>morbi</a:t>
            </a:r>
            <a:r>
              <a:rPr lang="en-GB" sz="1350" dirty="0"/>
              <a:t> </a:t>
            </a:r>
            <a:r>
              <a:rPr lang="en-GB" sz="1350" dirty="0" err="1"/>
              <a:t>tristique</a:t>
            </a:r>
            <a:r>
              <a:rPr lang="en-GB" sz="1350" dirty="0"/>
              <a:t> </a:t>
            </a:r>
            <a:r>
              <a:rPr lang="en-GB" sz="1350" dirty="0" err="1"/>
              <a:t>senectus</a:t>
            </a:r>
            <a:r>
              <a:rPr lang="en-GB" sz="1350" dirty="0"/>
              <a:t> et </a:t>
            </a:r>
            <a:r>
              <a:rPr lang="en-GB" sz="1350" dirty="0" err="1"/>
              <a:t>netus</a:t>
            </a:r>
            <a:r>
              <a:rPr lang="en-GB" sz="1350" dirty="0"/>
              <a:t> et </a:t>
            </a:r>
            <a:r>
              <a:rPr lang="en-GB" sz="1350" dirty="0" err="1"/>
              <a:t>malesuada</a:t>
            </a:r>
            <a:r>
              <a:rPr lang="en-GB" sz="1350" dirty="0"/>
              <a:t> fames ac </a:t>
            </a:r>
            <a:r>
              <a:rPr lang="en-GB" sz="1350" dirty="0" err="1"/>
              <a:t>turpis</a:t>
            </a:r>
            <a:r>
              <a:rPr lang="en-GB" sz="1350" dirty="0"/>
              <a:t> </a:t>
            </a:r>
            <a:r>
              <a:rPr lang="en-GB" sz="1350" dirty="0" err="1"/>
              <a:t>egestas</a:t>
            </a:r>
            <a:r>
              <a:rPr lang="en-GB" sz="1350" dirty="0"/>
              <a:t>. </a:t>
            </a:r>
            <a:r>
              <a:rPr lang="en-GB" sz="1350" dirty="0" err="1"/>
              <a:t>Proin</a:t>
            </a:r>
            <a:r>
              <a:rPr lang="en-GB" sz="1350" dirty="0"/>
              <a:t> pharetra </a:t>
            </a:r>
            <a:r>
              <a:rPr lang="en-GB" sz="1350" dirty="0" err="1"/>
              <a:t>nonummy</a:t>
            </a:r>
            <a:r>
              <a:rPr lang="en-GB" sz="1350" dirty="0"/>
              <a:t> </a:t>
            </a:r>
            <a:r>
              <a:rPr lang="en-GB" sz="1350" dirty="0" err="1"/>
              <a:t>pede</a:t>
            </a:r>
            <a:r>
              <a:rPr lang="en-GB" sz="1350" dirty="0"/>
              <a:t>. </a:t>
            </a:r>
            <a:r>
              <a:rPr lang="en-GB" sz="1350" dirty="0" err="1"/>
              <a:t>Mauris</a:t>
            </a:r>
            <a:r>
              <a:rPr lang="en-GB" sz="1350" dirty="0"/>
              <a:t> et </a:t>
            </a:r>
            <a:r>
              <a:rPr lang="en-GB" sz="1350" dirty="0" err="1"/>
              <a:t>orci</a:t>
            </a:r>
            <a:r>
              <a:rPr lang="en-GB" sz="1350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171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ith white text area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7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 err="1"/>
              <a:t>Pellentesque</a:t>
            </a:r>
            <a:r>
              <a:rPr lang="en-GB" sz="1350" dirty="0"/>
              <a:t> habitant </a:t>
            </a:r>
            <a:r>
              <a:rPr lang="en-GB" sz="1350" dirty="0" err="1"/>
              <a:t>morbi</a:t>
            </a:r>
            <a:r>
              <a:rPr lang="en-GB" sz="1350" dirty="0"/>
              <a:t> </a:t>
            </a:r>
            <a:r>
              <a:rPr lang="en-GB" sz="1350" dirty="0" err="1"/>
              <a:t>tristique</a:t>
            </a:r>
            <a:r>
              <a:rPr lang="en-GB" sz="1350" dirty="0"/>
              <a:t> </a:t>
            </a:r>
            <a:r>
              <a:rPr lang="en-GB" sz="1350" dirty="0" err="1"/>
              <a:t>senectus</a:t>
            </a:r>
            <a:r>
              <a:rPr lang="en-GB" sz="1350" dirty="0"/>
              <a:t> et </a:t>
            </a:r>
            <a:r>
              <a:rPr lang="en-GB" sz="1350" dirty="0" err="1"/>
              <a:t>netus</a:t>
            </a:r>
            <a:r>
              <a:rPr lang="en-GB" sz="1350" dirty="0"/>
              <a:t> et </a:t>
            </a:r>
            <a:r>
              <a:rPr lang="en-GB" sz="1350" dirty="0" err="1"/>
              <a:t>malesuada</a:t>
            </a:r>
            <a:r>
              <a:rPr lang="en-GB" sz="1350" dirty="0"/>
              <a:t> fames ac </a:t>
            </a:r>
            <a:r>
              <a:rPr lang="en-GB" sz="1350" dirty="0" err="1"/>
              <a:t>turpis</a:t>
            </a:r>
            <a:r>
              <a:rPr lang="en-GB" sz="1350" dirty="0"/>
              <a:t> </a:t>
            </a:r>
            <a:r>
              <a:rPr lang="en-GB" sz="1350" dirty="0" err="1"/>
              <a:t>egestas</a:t>
            </a:r>
            <a:r>
              <a:rPr lang="en-GB" sz="1350" dirty="0"/>
              <a:t>. </a:t>
            </a:r>
            <a:r>
              <a:rPr lang="en-GB" sz="1350" dirty="0" err="1"/>
              <a:t>Proin</a:t>
            </a:r>
            <a:r>
              <a:rPr lang="en-GB" sz="1350" dirty="0"/>
              <a:t> pharetra </a:t>
            </a:r>
            <a:r>
              <a:rPr lang="en-GB" sz="1350" dirty="0" err="1"/>
              <a:t>nonummy</a:t>
            </a:r>
            <a:r>
              <a:rPr lang="en-GB" sz="1350" dirty="0"/>
              <a:t> </a:t>
            </a:r>
            <a:r>
              <a:rPr lang="en-GB" sz="1350" dirty="0" err="1"/>
              <a:t>pede</a:t>
            </a:r>
            <a:r>
              <a:rPr lang="en-GB" sz="1350" dirty="0"/>
              <a:t>. </a:t>
            </a:r>
            <a:r>
              <a:rPr lang="en-GB" sz="1350" dirty="0" err="1"/>
              <a:t>Mauris</a:t>
            </a:r>
            <a:r>
              <a:rPr lang="en-GB" sz="1350" dirty="0"/>
              <a:t> et </a:t>
            </a:r>
            <a:r>
              <a:rPr lang="en-GB" sz="1350" dirty="0" err="1"/>
              <a:t>orci</a:t>
            </a:r>
            <a:r>
              <a:rPr lang="en-GB" sz="1350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9061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with white text area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7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 err="1"/>
              <a:t>Pellentesque</a:t>
            </a:r>
            <a:r>
              <a:rPr lang="en-GB" sz="1350" dirty="0"/>
              <a:t> habitant </a:t>
            </a:r>
            <a:r>
              <a:rPr lang="en-GB" sz="1350" dirty="0" err="1"/>
              <a:t>morbi</a:t>
            </a:r>
            <a:r>
              <a:rPr lang="en-GB" sz="1350" dirty="0"/>
              <a:t> </a:t>
            </a:r>
            <a:r>
              <a:rPr lang="en-GB" sz="1350" dirty="0" err="1"/>
              <a:t>tristique</a:t>
            </a:r>
            <a:r>
              <a:rPr lang="en-GB" sz="1350" dirty="0"/>
              <a:t> </a:t>
            </a:r>
            <a:r>
              <a:rPr lang="en-GB" sz="1350" dirty="0" err="1"/>
              <a:t>senectus</a:t>
            </a:r>
            <a:r>
              <a:rPr lang="en-GB" sz="1350" dirty="0"/>
              <a:t> et </a:t>
            </a:r>
            <a:r>
              <a:rPr lang="en-GB" sz="1350" dirty="0" err="1"/>
              <a:t>netus</a:t>
            </a:r>
            <a:r>
              <a:rPr lang="en-GB" sz="1350" dirty="0"/>
              <a:t> et </a:t>
            </a:r>
            <a:r>
              <a:rPr lang="en-GB" sz="1350" dirty="0" err="1"/>
              <a:t>malesuada</a:t>
            </a:r>
            <a:r>
              <a:rPr lang="en-GB" sz="1350" dirty="0"/>
              <a:t> fames ac </a:t>
            </a:r>
            <a:r>
              <a:rPr lang="en-GB" sz="1350" dirty="0" err="1"/>
              <a:t>turpis</a:t>
            </a:r>
            <a:r>
              <a:rPr lang="en-GB" sz="1350" dirty="0"/>
              <a:t> </a:t>
            </a:r>
            <a:r>
              <a:rPr lang="en-GB" sz="1350" dirty="0" err="1"/>
              <a:t>egestas</a:t>
            </a:r>
            <a:r>
              <a:rPr lang="en-GB" sz="1350" dirty="0"/>
              <a:t>. </a:t>
            </a:r>
            <a:r>
              <a:rPr lang="en-GB" sz="1350" dirty="0" err="1"/>
              <a:t>Proin</a:t>
            </a:r>
            <a:r>
              <a:rPr lang="en-GB" sz="1350" dirty="0"/>
              <a:t> pharetra </a:t>
            </a:r>
            <a:r>
              <a:rPr lang="en-GB" sz="1350" dirty="0" err="1"/>
              <a:t>nonummy</a:t>
            </a:r>
            <a:r>
              <a:rPr lang="en-GB" sz="1350" dirty="0"/>
              <a:t> </a:t>
            </a:r>
            <a:r>
              <a:rPr lang="en-GB" sz="1350" dirty="0" err="1"/>
              <a:t>pede</a:t>
            </a:r>
            <a:r>
              <a:rPr lang="en-GB" sz="1350" dirty="0"/>
              <a:t>. </a:t>
            </a:r>
            <a:r>
              <a:rPr lang="en-GB" sz="1350" dirty="0" err="1"/>
              <a:t>Mauris</a:t>
            </a:r>
            <a:r>
              <a:rPr lang="en-GB" sz="1350" dirty="0"/>
              <a:t> et </a:t>
            </a:r>
            <a:r>
              <a:rPr lang="en-GB" sz="1350" dirty="0" err="1"/>
              <a:t>orci</a:t>
            </a:r>
            <a:r>
              <a:rPr lang="en-GB" sz="1350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9902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ith white text area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7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 err="1"/>
              <a:t>Pellentesque</a:t>
            </a:r>
            <a:r>
              <a:rPr lang="en-GB" sz="1350" dirty="0"/>
              <a:t> habitant </a:t>
            </a:r>
            <a:r>
              <a:rPr lang="en-GB" sz="1350" dirty="0" err="1"/>
              <a:t>morbi</a:t>
            </a:r>
            <a:r>
              <a:rPr lang="en-GB" sz="1350" dirty="0"/>
              <a:t> </a:t>
            </a:r>
            <a:r>
              <a:rPr lang="en-GB" sz="1350" dirty="0" err="1"/>
              <a:t>tristique</a:t>
            </a:r>
            <a:r>
              <a:rPr lang="en-GB" sz="1350" dirty="0"/>
              <a:t> </a:t>
            </a:r>
            <a:r>
              <a:rPr lang="en-GB" sz="1350" dirty="0" err="1"/>
              <a:t>senectus</a:t>
            </a:r>
            <a:r>
              <a:rPr lang="en-GB" sz="1350" dirty="0"/>
              <a:t> et </a:t>
            </a:r>
            <a:r>
              <a:rPr lang="en-GB" sz="1350" dirty="0" err="1"/>
              <a:t>netus</a:t>
            </a:r>
            <a:r>
              <a:rPr lang="en-GB" sz="1350" dirty="0"/>
              <a:t> et </a:t>
            </a:r>
            <a:r>
              <a:rPr lang="en-GB" sz="1350" dirty="0" err="1"/>
              <a:t>malesuada</a:t>
            </a:r>
            <a:r>
              <a:rPr lang="en-GB" sz="1350" dirty="0"/>
              <a:t> fames ac </a:t>
            </a:r>
            <a:r>
              <a:rPr lang="en-GB" sz="1350" dirty="0" err="1"/>
              <a:t>turpis</a:t>
            </a:r>
            <a:r>
              <a:rPr lang="en-GB" sz="1350" dirty="0"/>
              <a:t> </a:t>
            </a:r>
            <a:r>
              <a:rPr lang="en-GB" sz="1350" dirty="0" err="1"/>
              <a:t>egestas</a:t>
            </a:r>
            <a:r>
              <a:rPr lang="en-GB" sz="1350" dirty="0"/>
              <a:t>. </a:t>
            </a:r>
            <a:r>
              <a:rPr lang="en-GB" sz="1350" dirty="0" err="1"/>
              <a:t>Proin</a:t>
            </a:r>
            <a:r>
              <a:rPr lang="en-GB" sz="1350" dirty="0"/>
              <a:t> pharetra </a:t>
            </a:r>
            <a:r>
              <a:rPr lang="en-GB" sz="1350" dirty="0" err="1"/>
              <a:t>nonummy</a:t>
            </a:r>
            <a:r>
              <a:rPr lang="en-GB" sz="1350" dirty="0"/>
              <a:t> </a:t>
            </a:r>
            <a:r>
              <a:rPr lang="en-GB" sz="1350" dirty="0" err="1"/>
              <a:t>pede</a:t>
            </a:r>
            <a:r>
              <a:rPr lang="en-GB" sz="1350" dirty="0"/>
              <a:t>. </a:t>
            </a:r>
            <a:r>
              <a:rPr lang="en-GB" sz="1350" dirty="0" err="1"/>
              <a:t>Mauris</a:t>
            </a:r>
            <a:r>
              <a:rPr lang="en-GB" sz="1350" dirty="0"/>
              <a:t> et </a:t>
            </a:r>
            <a:r>
              <a:rPr lang="en-GB" sz="1350" dirty="0" err="1"/>
              <a:t>orci</a:t>
            </a:r>
            <a:r>
              <a:rPr lang="en-GB" sz="1350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790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with white text area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7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 err="1"/>
              <a:t>Pellentesque</a:t>
            </a:r>
            <a:r>
              <a:rPr lang="en-GB" sz="1350" dirty="0"/>
              <a:t> habitant </a:t>
            </a:r>
            <a:r>
              <a:rPr lang="en-GB" sz="1350" dirty="0" err="1"/>
              <a:t>morbi</a:t>
            </a:r>
            <a:r>
              <a:rPr lang="en-GB" sz="1350" dirty="0"/>
              <a:t> </a:t>
            </a:r>
            <a:r>
              <a:rPr lang="en-GB" sz="1350" dirty="0" err="1"/>
              <a:t>tristique</a:t>
            </a:r>
            <a:r>
              <a:rPr lang="en-GB" sz="1350" dirty="0"/>
              <a:t> </a:t>
            </a:r>
            <a:r>
              <a:rPr lang="en-GB" sz="1350" dirty="0" err="1"/>
              <a:t>senectus</a:t>
            </a:r>
            <a:r>
              <a:rPr lang="en-GB" sz="1350" dirty="0"/>
              <a:t> et </a:t>
            </a:r>
            <a:r>
              <a:rPr lang="en-GB" sz="1350" dirty="0" err="1"/>
              <a:t>netus</a:t>
            </a:r>
            <a:r>
              <a:rPr lang="en-GB" sz="1350" dirty="0"/>
              <a:t> et </a:t>
            </a:r>
            <a:r>
              <a:rPr lang="en-GB" sz="1350" dirty="0" err="1"/>
              <a:t>malesuada</a:t>
            </a:r>
            <a:r>
              <a:rPr lang="en-GB" sz="1350" dirty="0"/>
              <a:t> fames ac </a:t>
            </a:r>
            <a:r>
              <a:rPr lang="en-GB" sz="1350" dirty="0" err="1"/>
              <a:t>turpis</a:t>
            </a:r>
            <a:r>
              <a:rPr lang="en-GB" sz="1350" dirty="0"/>
              <a:t> </a:t>
            </a:r>
            <a:r>
              <a:rPr lang="en-GB" sz="1350" dirty="0" err="1"/>
              <a:t>egestas</a:t>
            </a:r>
            <a:r>
              <a:rPr lang="en-GB" sz="1350" dirty="0"/>
              <a:t>. </a:t>
            </a:r>
            <a:r>
              <a:rPr lang="en-GB" sz="1350" dirty="0" err="1"/>
              <a:t>Proin</a:t>
            </a:r>
            <a:r>
              <a:rPr lang="en-GB" sz="1350" dirty="0"/>
              <a:t> pharetra </a:t>
            </a:r>
            <a:r>
              <a:rPr lang="en-GB" sz="1350" dirty="0" err="1"/>
              <a:t>nonummy</a:t>
            </a:r>
            <a:r>
              <a:rPr lang="en-GB" sz="1350" dirty="0"/>
              <a:t> </a:t>
            </a:r>
            <a:r>
              <a:rPr lang="en-GB" sz="1350" dirty="0" err="1"/>
              <a:t>pede</a:t>
            </a:r>
            <a:r>
              <a:rPr lang="en-GB" sz="1350" dirty="0"/>
              <a:t>. </a:t>
            </a:r>
            <a:r>
              <a:rPr lang="en-GB" sz="1350" dirty="0" err="1"/>
              <a:t>Mauris</a:t>
            </a:r>
            <a:r>
              <a:rPr lang="en-GB" sz="1350" dirty="0"/>
              <a:t> et </a:t>
            </a:r>
            <a:r>
              <a:rPr lang="en-GB" sz="1350" dirty="0" err="1"/>
              <a:t>orci</a:t>
            </a:r>
            <a:r>
              <a:rPr lang="en-GB" sz="1350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2072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10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7962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left, text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10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3805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 left, text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10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with white text area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95536" y="346348"/>
            <a:ext cx="554461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1450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 err="1"/>
              <a:t>Pellentesque</a:t>
            </a:r>
            <a:r>
              <a:rPr lang="en-GB" sz="1800"/>
              <a:t> habitant </a:t>
            </a:r>
            <a:r>
              <a:rPr lang="en-GB" sz="1800" err="1"/>
              <a:t>morbi</a:t>
            </a:r>
            <a:r>
              <a:rPr lang="en-GB" sz="1800"/>
              <a:t> </a:t>
            </a:r>
            <a:r>
              <a:rPr lang="en-GB" sz="1800" err="1"/>
              <a:t>tristique</a:t>
            </a:r>
            <a:r>
              <a:rPr lang="en-GB" sz="1800"/>
              <a:t> </a:t>
            </a:r>
            <a:r>
              <a:rPr lang="en-GB" sz="1800" err="1"/>
              <a:t>senectus</a:t>
            </a:r>
            <a:r>
              <a:rPr lang="en-GB" sz="1800"/>
              <a:t> et </a:t>
            </a:r>
            <a:r>
              <a:rPr lang="en-GB" sz="1800" err="1"/>
              <a:t>netus</a:t>
            </a:r>
            <a:r>
              <a:rPr lang="en-GB" sz="1800"/>
              <a:t> et </a:t>
            </a:r>
            <a:r>
              <a:rPr lang="en-GB" sz="1800" err="1"/>
              <a:t>malesuada</a:t>
            </a:r>
            <a:r>
              <a:rPr lang="en-GB" sz="1800"/>
              <a:t> fames ac </a:t>
            </a:r>
            <a:r>
              <a:rPr lang="en-GB" sz="1800" err="1"/>
              <a:t>turpis</a:t>
            </a:r>
            <a:r>
              <a:rPr lang="en-GB" sz="1800"/>
              <a:t> </a:t>
            </a:r>
            <a:r>
              <a:rPr lang="en-GB" sz="1800" err="1"/>
              <a:t>egestas</a:t>
            </a:r>
            <a:r>
              <a:rPr lang="en-GB" sz="1800"/>
              <a:t>. </a:t>
            </a:r>
            <a:r>
              <a:rPr lang="en-GB" sz="1800" err="1"/>
              <a:t>Proin</a:t>
            </a:r>
            <a:r>
              <a:rPr lang="en-GB" sz="1800"/>
              <a:t> pharetra </a:t>
            </a:r>
            <a:r>
              <a:rPr lang="en-GB" sz="1800" err="1"/>
              <a:t>nonummy</a:t>
            </a:r>
            <a:r>
              <a:rPr lang="en-GB" sz="1800"/>
              <a:t> </a:t>
            </a:r>
            <a:r>
              <a:rPr lang="en-GB" sz="1800" err="1"/>
              <a:t>pede</a:t>
            </a:r>
            <a:r>
              <a:rPr lang="en-GB" sz="1800"/>
              <a:t>. </a:t>
            </a:r>
            <a:r>
              <a:rPr lang="en-GB" sz="1800" err="1"/>
              <a:t>Mauris</a:t>
            </a:r>
            <a:r>
              <a:rPr lang="en-GB" sz="1800"/>
              <a:t> et </a:t>
            </a:r>
            <a:r>
              <a:rPr lang="en-GB" sz="1800" err="1"/>
              <a:t>orci</a:t>
            </a:r>
            <a:r>
              <a:rPr lang="en-GB" sz="1800"/>
              <a:t>.</a:t>
            </a:r>
          </a:p>
          <a:p>
            <a:pPr lvl="0"/>
            <a:endParaRPr lang="en-GB"/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0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Title of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3854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 left, text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10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351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 left, text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10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1231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mage left, text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10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769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11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700809"/>
            <a:ext cx="4556274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-273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8827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left, image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11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2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2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85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left, image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11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2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2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951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left, image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11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2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2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490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left, image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11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2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2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1336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left, image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56274" y="1700811"/>
            <a:ext cx="4587726" cy="515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32" y="1700809"/>
            <a:ext cx="4548043" cy="5157192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270272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r>
              <a:rPr lang="en-GB" sz="1350" dirty="0"/>
              <a:t>Lorem ipsum </a:t>
            </a:r>
            <a:r>
              <a:rPr lang="en-GB" sz="1350" dirty="0" err="1"/>
              <a:t>dolor</a:t>
            </a:r>
            <a:r>
              <a:rPr lang="en-GB" sz="1350" dirty="0"/>
              <a:t> sit </a:t>
            </a:r>
            <a:r>
              <a:rPr lang="en-GB" sz="1350" dirty="0" err="1"/>
              <a:t>amet</a:t>
            </a:r>
            <a:r>
              <a:rPr lang="en-GB" sz="1350" dirty="0"/>
              <a:t>, </a:t>
            </a:r>
            <a:r>
              <a:rPr lang="en-GB" sz="1350" dirty="0" err="1"/>
              <a:t>consectetuer</a:t>
            </a:r>
            <a:r>
              <a:rPr lang="en-GB" sz="1350" dirty="0"/>
              <a:t> </a:t>
            </a:r>
            <a:r>
              <a:rPr lang="en-GB" sz="1350" dirty="0" err="1"/>
              <a:t>adipiscing</a:t>
            </a:r>
            <a:r>
              <a:rPr lang="en-GB" sz="1350" dirty="0"/>
              <a:t> </a:t>
            </a:r>
            <a:r>
              <a:rPr lang="en-GB" sz="1350" dirty="0" err="1"/>
              <a:t>elit</a:t>
            </a:r>
            <a:r>
              <a:rPr lang="en-GB" sz="1350" dirty="0"/>
              <a:t>. Maecenas </a:t>
            </a:r>
            <a:r>
              <a:rPr lang="en-GB" sz="1350" dirty="0" err="1"/>
              <a:t>porttitor</a:t>
            </a:r>
            <a:r>
              <a:rPr lang="en-GB" sz="1350" dirty="0"/>
              <a:t> </a:t>
            </a:r>
            <a:r>
              <a:rPr lang="en-GB" sz="1350" dirty="0" err="1"/>
              <a:t>congue</a:t>
            </a:r>
            <a:r>
              <a:rPr lang="en-GB" sz="1350" dirty="0"/>
              <a:t> </a:t>
            </a:r>
            <a:r>
              <a:rPr lang="en-GB" sz="1350" dirty="0" err="1"/>
              <a:t>massa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</a:t>
            </a:r>
            <a:r>
              <a:rPr lang="en-GB" sz="1350" dirty="0" err="1"/>
              <a:t>posuere</a:t>
            </a:r>
            <a:r>
              <a:rPr lang="en-GB" sz="1350" dirty="0"/>
              <a:t>, magna </a:t>
            </a:r>
            <a:r>
              <a:rPr lang="en-GB" sz="1350" dirty="0" err="1"/>
              <a:t>sed</a:t>
            </a:r>
            <a:r>
              <a:rPr lang="en-GB" sz="1350" dirty="0"/>
              <a:t> </a:t>
            </a:r>
            <a:r>
              <a:rPr lang="en-GB" sz="1350" dirty="0" err="1"/>
              <a:t>pulvinar</a:t>
            </a:r>
            <a:r>
              <a:rPr lang="en-GB" sz="1350" dirty="0"/>
              <a:t> </a:t>
            </a:r>
            <a:r>
              <a:rPr lang="en-GB" sz="1350" dirty="0" err="1"/>
              <a:t>ultricies</a:t>
            </a:r>
            <a:r>
              <a:rPr lang="en-GB" sz="1350" dirty="0"/>
              <a:t>, </a:t>
            </a:r>
            <a:r>
              <a:rPr lang="en-GB" sz="1350" dirty="0" err="1"/>
              <a:t>purus</a:t>
            </a:r>
            <a:r>
              <a:rPr lang="en-GB" sz="1350" dirty="0"/>
              <a:t> </a:t>
            </a:r>
            <a:r>
              <a:rPr lang="en-GB" sz="1350" dirty="0" err="1"/>
              <a:t>lectus</a:t>
            </a:r>
            <a:r>
              <a:rPr lang="en-GB" sz="1350" dirty="0"/>
              <a:t> </a:t>
            </a:r>
            <a:r>
              <a:rPr lang="en-GB" sz="1350" dirty="0" err="1"/>
              <a:t>malesuada</a:t>
            </a:r>
            <a:r>
              <a:rPr lang="en-GB" sz="1350" dirty="0"/>
              <a:t> libero, sit </a:t>
            </a:r>
            <a:r>
              <a:rPr lang="en-GB" sz="1350" dirty="0" err="1"/>
              <a:t>amet</a:t>
            </a:r>
            <a:r>
              <a:rPr lang="en-GB" sz="1350" dirty="0"/>
              <a:t> </a:t>
            </a:r>
            <a:r>
              <a:rPr lang="en-GB" sz="1350" dirty="0" err="1"/>
              <a:t>commodo</a:t>
            </a:r>
            <a:r>
              <a:rPr lang="en-GB" sz="1350" dirty="0"/>
              <a:t> magna </a:t>
            </a:r>
            <a:r>
              <a:rPr lang="en-GB" sz="1350" dirty="0" err="1"/>
              <a:t>eros</a:t>
            </a:r>
            <a:r>
              <a:rPr lang="en-GB" sz="1350" dirty="0"/>
              <a:t> </a:t>
            </a:r>
            <a:r>
              <a:rPr lang="en-GB" sz="1350" dirty="0" err="1"/>
              <a:t>quis</a:t>
            </a:r>
            <a:r>
              <a:rPr lang="en-GB" sz="1350" dirty="0"/>
              <a:t> </a:t>
            </a:r>
            <a:r>
              <a:rPr lang="en-GB" sz="1350" dirty="0" err="1"/>
              <a:t>urna</a:t>
            </a:r>
            <a:r>
              <a:rPr lang="en-GB" sz="1350" dirty="0"/>
              <a:t>.</a:t>
            </a:r>
          </a:p>
          <a:p>
            <a:endParaRPr lang="en-GB" sz="1350" dirty="0"/>
          </a:p>
          <a:p>
            <a:r>
              <a:rPr lang="en-GB" sz="1350" dirty="0"/>
              <a:t>Nunc </a:t>
            </a:r>
            <a:r>
              <a:rPr lang="en-GB" sz="1350" dirty="0" err="1"/>
              <a:t>viverra</a:t>
            </a:r>
            <a:r>
              <a:rPr lang="en-GB" sz="1350" dirty="0"/>
              <a:t> </a:t>
            </a:r>
            <a:r>
              <a:rPr lang="en-GB" sz="1350" dirty="0" err="1"/>
              <a:t>imperdiet</a:t>
            </a:r>
            <a:r>
              <a:rPr lang="en-GB" sz="1350" dirty="0"/>
              <a:t> </a:t>
            </a:r>
            <a:r>
              <a:rPr lang="en-GB" sz="1350" dirty="0" err="1"/>
              <a:t>enim</a:t>
            </a:r>
            <a:r>
              <a:rPr lang="en-GB" sz="1350" dirty="0"/>
              <a:t>. </a:t>
            </a:r>
            <a:r>
              <a:rPr lang="en-GB" sz="1350" dirty="0" err="1"/>
              <a:t>Fusce</a:t>
            </a:r>
            <a:r>
              <a:rPr lang="en-GB" sz="1350" dirty="0"/>
              <a:t> est. </a:t>
            </a:r>
            <a:r>
              <a:rPr lang="en-GB" sz="1350" dirty="0" err="1"/>
              <a:t>Vivamus</a:t>
            </a:r>
            <a:r>
              <a:rPr lang="en-GB" sz="1350" dirty="0"/>
              <a:t> a </a:t>
            </a:r>
            <a:r>
              <a:rPr lang="en-GB" sz="1350" dirty="0" err="1"/>
              <a:t>tellus</a:t>
            </a:r>
            <a:r>
              <a:rPr lang="en-GB" sz="1350" dirty="0"/>
              <a:t>.</a:t>
            </a:r>
            <a:endParaRPr lang="en-GB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32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1773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 image left, text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36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1700808"/>
            <a:ext cx="4587726" cy="515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Image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03575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60363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slide</a:t>
            </a:r>
            <a:endParaRPr lang="en-GB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87726" y="1700808"/>
            <a:ext cx="4556274" cy="5157191"/>
          </a:xfrm>
          <a:prstGeom prst="rect">
            <a:avLst/>
          </a:prstGeom>
          <a:solidFill>
            <a:schemeClr val="bg1"/>
          </a:solidFill>
        </p:spPr>
        <p:txBody>
          <a:bodyPr tIns="360000" rIns="360000"/>
          <a:lstStyle>
            <a:lvl1pPr marL="360363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en-GB" sz="1800"/>
              <a:t>Lorem ipsum </a:t>
            </a:r>
            <a:r>
              <a:rPr lang="en-GB" sz="1800" err="1"/>
              <a:t>dolor</a:t>
            </a:r>
            <a:r>
              <a:rPr lang="en-GB" sz="1800"/>
              <a:t> sit </a:t>
            </a:r>
            <a:r>
              <a:rPr lang="en-GB" sz="1800" err="1"/>
              <a:t>amet</a:t>
            </a:r>
            <a:r>
              <a:rPr lang="en-GB" sz="1800"/>
              <a:t>, </a:t>
            </a:r>
            <a:r>
              <a:rPr lang="en-GB" sz="1800" err="1"/>
              <a:t>consectetuer</a:t>
            </a:r>
            <a:r>
              <a:rPr lang="en-GB" sz="1800"/>
              <a:t> </a:t>
            </a:r>
            <a:r>
              <a:rPr lang="en-GB" sz="1800" err="1"/>
              <a:t>adipiscing</a:t>
            </a:r>
            <a:r>
              <a:rPr lang="en-GB" sz="1800"/>
              <a:t> </a:t>
            </a:r>
            <a:r>
              <a:rPr lang="en-GB" sz="1800" err="1"/>
              <a:t>elit</a:t>
            </a:r>
            <a:r>
              <a:rPr lang="en-GB" sz="1800"/>
              <a:t>. Maecenas </a:t>
            </a:r>
            <a:r>
              <a:rPr lang="en-GB" sz="1800" err="1"/>
              <a:t>porttitor</a:t>
            </a:r>
            <a:r>
              <a:rPr lang="en-GB" sz="1800"/>
              <a:t> </a:t>
            </a:r>
            <a:r>
              <a:rPr lang="en-GB" sz="1800" err="1"/>
              <a:t>congue</a:t>
            </a:r>
            <a:r>
              <a:rPr lang="en-GB" sz="1800"/>
              <a:t> </a:t>
            </a:r>
            <a:r>
              <a:rPr lang="en-GB" sz="1800" err="1"/>
              <a:t>massa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</a:t>
            </a:r>
            <a:r>
              <a:rPr lang="en-GB" sz="1800" err="1"/>
              <a:t>posuere</a:t>
            </a:r>
            <a:r>
              <a:rPr lang="en-GB" sz="1800"/>
              <a:t>, magna </a:t>
            </a: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pulvinar</a:t>
            </a:r>
            <a:r>
              <a:rPr lang="en-GB" sz="1800"/>
              <a:t> </a:t>
            </a:r>
            <a:r>
              <a:rPr lang="en-GB" sz="1800" err="1"/>
              <a:t>ultricies</a:t>
            </a:r>
            <a:r>
              <a:rPr lang="en-GB" sz="1800"/>
              <a:t>, </a:t>
            </a:r>
            <a:r>
              <a:rPr lang="en-GB" sz="1800" err="1"/>
              <a:t>purus</a:t>
            </a:r>
            <a:r>
              <a:rPr lang="en-GB" sz="1800"/>
              <a:t> </a:t>
            </a:r>
            <a:r>
              <a:rPr lang="en-GB" sz="1800" err="1"/>
              <a:t>lectus</a:t>
            </a:r>
            <a:r>
              <a:rPr lang="en-GB" sz="1800"/>
              <a:t> </a:t>
            </a:r>
            <a:r>
              <a:rPr lang="en-GB" sz="1800" err="1"/>
              <a:t>malesuada</a:t>
            </a:r>
            <a:r>
              <a:rPr lang="en-GB" sz="1800"/>
              <a:t> libero, sit </a:t>
            </a:r>
            <a:r>
              <a:rPr lang="en-GB" sz="1800" err="1"/>
              <a:t>amet</a:t>
            </a:r>
            <a:r>
              <a:rPr lang="en-GB" sz="1800"/>
              <a:t> </a:t>
            </a:r>
            <a:r>
              <a:rPr lang="en-GB" sz="1800" err="1"/>
              <a:t>commodo</a:t>
            </a:r>
            <a:r>
              <a:rPr lang="en-GB" sz="1800"/>
              <a:t> magna </a:t>
            </a:r>
            <a:r>
              <a:rPr lang="en-GB" sz="1800" err="1"/>
              <a:t>eros</a:t>
            </a:r>
            <a:r>
              <a:rPr lang="en-GB" sz="1800"/>
              <a:t> </a:t>
            </a:r>
            <a:r>
              <a:rPr lang="en-GB" sz="1800" err="1"/>
              <a:t>quis</a:t>
            </a:r>
            <a:r>
              <a:rPr lang="en-GB" sz="1800"/>
              <a:t> </a:t>
            </a:r>
            <a:r>
              <a:rPr lang="en-GB" sz="1800" err="1"/>
              <a:t>urna</a:t>
            </a:r>
            <a:r>
              <a:rPr lang="en-GB" sz="1800"/>
              <a:t>.</a:t>
            </a:r>
          </a:p>
          <a:p>
            <a:endParaRPr lang="en-GB" sz="1800"/>
          </a:p>
          <a:p>
            <a:r>
              <a:rPr lang="en-GB" sz="1800"/>
              <a:t>Nunc </a:t>
            </a:r>
            <a:r>
              <a:rPr lang="en-GB" sz="1800" err="1"/>
              <a:t>viverra</a:t>
            </a:r>
            <a:r>
              <a:rPr lang="en-GB" sz="1800"/>
              <a:t> </a:t>
            </a:r>
            <a:r>
              <a:rPr lang="en-GB" sz="1800" err="1"/>
              <a:t>imperdiet</a:t>
            </a:r>
            <a:r>
              <a:rPr lang="en-GB" sz="1800"/>
              <a:t> </a:t>
            </a:r>
            <a:r>
              <a:rPr lang="en-GB" sz="1800" err="1"/>
              <a:t>enim</a:t>
            </a:r>
            <a:r>
              <a:rPr lang="en-GB" sz="1800"/>
              <a:t>. </a:t>
            </a:r>
            <a:r>
              <a:rPr lang="en-GB" sz="1800" err="1"/>
              <a:t>Fusce</a:t>
            </a:r>
            <a:r>
              <a:rPr lang="en-GB" sz="1800"/>
              <a:t> est. </a:t>
            </a:r>
            <a:r>
              <a:rPr lang="en-GB" sz="1800" err="1"/>
              <a:t>Vivamus</a:t>
            </a:r>
            <a:r>
              <a:rPr lang="en-GB" sz="1800"/>
              <a:t> a </a:t>
            </a:r>
            <a:r>
              <a:rPr lang="en-GB" sz="1800" err="1"/>
              <a:t>tellus</a:t>
            </a:r>
            <a:r>
              <a:rPr lang="en-GB" sz="1800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408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m image left, text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229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m image left, text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1330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m image left, text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6685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m image left, text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2529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m image left, text right">
    <p:bg>
      <p:bgPr>
        <a:solidFill>
          <a:srgbClr val="E7009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-36258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3776381" y="1690018"/>
            <a:ext cx="5112567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03576" y="349250"/>
            <a:ext cx="5940425" cy="9915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buNone/>
              <a:defRPr sz="3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3429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marL="685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marL="10287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456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slim image right">
    <p:bg>
      <p:bgPr>
        <a:solidFill>
          <a:srgbClr val="1383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9781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left, slim image right">
    <p:bg>
      <p:bgPr>
        <a:solidFill>
          <a:srgbClr val="2FBAD8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5924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left, slim image right">
    <p:bg>
      <p:bgPr>
        <a:solidFill>
          <a:srgbClr val="72A32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372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left, slim image right">
    <p:bg>
      <p:bgPr>
        <a:solidFill>
          <a:srgbClr val="FF83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7496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left, slim image right">
    <p:bg>
      <p:bgPr>
        <a:solidFill>
          <a:srgbClr val="FFC62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1"/>
          </p:nvPr>
        </p:nvSpPr>
        <p:spPr>
          <a:xfrm>
            <a:off x="5586412" y="0"/>
            <a:ext cx="3557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endParaRPr lang="en-GB" dirty="0"/>
          </a:p>
          <a:p>
            <a:pPr marL="0" lvl="0" indent="0" algn="ctr">
              <a:buNone/>
            </a:pPr>
            <a:r>
              <a:rPr lang="en-GB" dirty="0"/>
              <a:t>Insert Image here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53617"/>
            <a:ext cx="4896346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r>
              <a:rPr lang="en-GB" sz="1200" dirty="0"/>
              <a:t>Lorem ipsum </a:t>
            </a:r>
            <a:r>
              <a:rPr lang="en-GB" sz="1200" dirty="0" err="1"/>
              <a:t>dolor</a:t>
            </a:r>
            <a:r>
              <a:rPr lang="en-GB" sz="1200" dirty="0"/>
              <a:t> sit </a:t>
            </a:r>
            <a:r>
              <a:rPr lang="en-GB" sz="1200" dirty="0" err="1"/>
              <a:t>amet</a:t>
            </a:r>
            <a:r>
              <a:rPr lang="en-GB" sz="1200" dirty="0"/>
              <a:t>, </a:t>
            </a:r>
            <a:r>
              <a:rPr lang="en-GB" sz="1200" dirty="0" err="1"/>
              <a:t>consectetuer</a:t>
            </a:r>
            <a:r>
              <a:rPr lang="en-GB" sz="1200" dirty="0"/>
              <a:t> </a:t>
            </a:r>
            <a:r>
              <a:rPr lang="en-GB" sz="1200" dirty="0" err="1"/>
              <a:t>adipiscing</a:t>
            </a:r>
            <a:r>
              <a:rPr lang="en-GB" sz="1200" dirty="0"/>
              <a:t> </a:t>
            </a:r>
            <a:r>
              <a:rPr lang="en-GB" sz="1200" dirty="0" err="1"/>
              <a:t>elit</a:t>
            </a:r>
            <a:r>
              <a:rPr lang="en-GB" sz="1200" dirty="0"/>
              <a:t>. Maecenas </a:t>
            </a:r>
            <a:r>
              <a:rPr lang="en-GB" sz="1200" dirty="0" err="1"/>
              <a:t>porttitor</a:t>
            </a:r>
            <a:r>
              <a:rPr lang="en-GB" sz="1200" dirty="0"/>
              <a:t> </a:t>
            </a:r>
            <a:r>
              <a:rPr lang="en-GB" sz="1200" dirty="0" err="1"/>
              <a:t>congue</a:t>
            </a:r>
            <a:r>
              <a:rPr lang="en-GB" sz="1200" dirty="0"/>
              <a:t> </a:t>
            </a:r>
            <a:r>
              <a:rPr lang="en-GB" sz="1200" dirty="0" err="1"/>
              <a:t>massa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</a:t>
            </a:r>
            <a:r>
              <a:rPr lang="en-GB" sz="1200" dirty="0" err="1"/>
              <a:t>posuere</a:t>
            </a:r>
            <a:r>
              <a:rPr lang="en-GB" sz="1200" dirty="0"/>
              <a:t>, magna </a:t>
            </a:r>
            <a:r>
              <a:rPr lang="en-GB" sz="1200" dirty="0" err="1"/>
              <a:t>sed</a:t>
            </a:r>
            <a:r>
              <a:rPr lang="en-GB" sz="1200" dirty="0"/>
              <a:t> </a:t>
            </a:r>
            <a:r>
              <a:rPr lang="en-GB" sz="1200" dirty="0" err="1"/>
              <a:t>pulvinar</a:t>
            </a:r>
            <a:r>
              <a:rPr lang="en-GB" sz="1200" dirty="0"/>
              <a:t> </a:t>
            </a:r>
            <a:r>
              <a:rPr lang="en-GB" sz="1200" dirty="0" err="1"/>
              <a:t>ultricies</a:t>
            </a:r>
            <a:r>
              <a:rPr lang="en-GB" sz="1200" dirty="0"/>
              <a:t>, </a:t>
            </a:r>
            <a:r>
              <a:rPr lang="en-GB" sz="1200" dirty="0" err="1"/>
              <a:t>purus</a:t>
            </a:r>
            <a:r>
              <a:rPr lang="en-GB" sz="1200" dirty="0"/>
              <a:t> </a:t>
            </a:r>
            <a:r>
              <a:rPr lang="en-GB" sz="1200" dirty="0" err="1"/>
              <a:t>lectus</a:t>
            </a:r>
            <a:r>
              <a:rPr lang="en-GB" sz="1200" dirty="0"/>
              <a:t> </a:t>
            </a:r>
            <a:r>
              <a:rPr lang="en-GB" sz="1200" dirty="0" err="1"/>
              <a:t>malesuada</a:t>
            </a:r>
            <a:r>
              <a:rPr lang="en-GB" sz="1200" dirty="0"/>
              <a:t> libero, sit </a:t>
            </a:r>
            <a:r>
              <a:rPr lang="en-GB" sz="1200" dirty="0" err="1"/>
              <a:t>amet</a:t>
            </a:r>
            <a:r>
              <a:rPr lang="en-GB" sz="1200" dirty="0"/>
              <a:t> </a:t>
            </a:r>
            <a:r>
              <a:rPr lang="en-GB" sz="1200" dirty="0" err="1"/>
              <a:t>commodo</a:t>
            </a:r>
            <a:r>
              <a:rPr lang="en-GB" sz="1200" dirty="0"/>
              <a:t> magna </a:t>
            </a:r>
            <a:r>
              <a:rPr lang="en-GB" sz="1200" dirty="0" err="1"/>
              <a:t>eros</a:t>
            </a:r>
            <a:r>
              <a:rPr lang="en-GB" sz="1200" dirty="0"/>
              <a:t> </a:t>
            </a:r>
            <a:r>
              <a:rPr lang="en-GB" sz="1200" dirty="0" err="1"/>
              <a:t>quis</a:t>
            </a:r>
            <a:r>
              <a:rPr lang="en-GB" sz="1200" dirty="0"/>
              <a:t> </a:t>
            </a:r>
            <a:r>
              <a:rPr lang="en-GB" sz="1200" dirty="0" err="1"/>
              <a:t>urna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/>
              <a:t>Nunc </a:t>
            </a:r>
            <a:r>
              <a:rPr lang="en-GB" sz="1200" dirty="0" err="1"/>
              <a:t>viverra</a:t>
            </a:r>
            <a:r>
              <a:rPr lang="en-GB" sz="1200" dirty="0"/>
              <a:t> </a:t>
            </a:r>
            <a:r>
              <a:rPr lang="en-GB" sz="1200" dirty="0" err="1"/>
              <a:t>imperdiet</a:t>
            </a:r>
            <a:r>
              <a:rPr lang="en-GB" sz="1200" dirty="0"/>
              <a:t> </a:t>
            </a:r>
            <a:r>
              <a:rPr lang="en-GB" sz="1200" dirty="0" err="1"/>
              <a:t>enim</a:t>
            </a:r>
            <a:r>
              <a:rPr lang="en-GB" sz="1200" dirty="0"/>
              <a:t>. </a:t>
            </a:r>
            <a:r>
              <a:rPr lang="en-GB" sz="1200" dirty="0" err="1"/>
              <a:t>Fusce</a:t>
            </a:r>
            <a:r>
              <a:rPr lang="en-GB" sz="1200" dirty="0"/>
              <a:t> est. </a:t>
            </a:r>
            <a:r>
              <a:rPr lang="en-GB" sz="1200" dirty="0" err="1"/>
              <a:t>Vivamus</a:t>
            </a:r>
            <a:r>
              <a:rPr lang="en-GB" sz="1200" dirty="0"/>
              <a:t> a </a:t>
            </a:r>
            <a:r>
              <a:rPr lang="en-GB" sz="1200" dirty="0" err="1"/>
              <a:t>tellus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Pellentesque</a:t>
            </a:r>
            <a:r>
              <a:rPr lang="en-GB" sz="1200" dirty="0"/>
              <a:t> habitant </a:t>
            </a:r>
            <a:r>
              <a:rPr lang="en-GB" sz="1200" dirty="0" err="1"/>
              <a:t>morbi</a:t>
            </a:r>
            <a:r>
              <a:rPr lang="en-GB" sz="1200" dirty="0"/>
              <a:t> </a:t>
            </a:r>
            <a:r>
              <a:rPr lang="en-GB" sz="1200" dirty="0" err="1"/>
              <a:t>tristique</a:t>
            </a:r>
            <a:r>
              <a:rPr lang="en-GB" sz="1200" dirty="0"/>
              <a:t> </a:t>
            </a:r>
            <a:r>
              <a:rPr lang="en-GB" sz="1200" dirty="0" err="1"/>
              <a:t>senectus</a:t>
            </a:r>
            <a:r>
              <a:rPr lang="en-GB" sz="1200" dirty="0"/>
              <a:t> et </a:t>
            </a:r>
            <a:r>
              <a:rPr lang="en-GB" sz="1200" dirty="0" err="1"/>
              <a:t>netus</a:t>
            </a:r>
            <a:r>
              <a:rPr lang="en-GB" sz="1200" dirty="0"/>
              <a:t> et </a:t>
            </a:r>
            <a:r>
              <a:rPr lang="en-GB" sz="1200" dirty="0" err="1"/>
              <a:t>malesuada</a:t>
            </a:r>
            <a:r>
              <a:rPr lang="en-GB" sz="1200" dirty="0"/>
              <a:t> fames ac </a:t>
            </a:r>
            <a:r>
              <a:rPr lang="en-GB" sz="1200" dirty="0" err="1"/>
              <a:t>turpis</a:t>
            </a:r>
            <a:r>
              <a:rPr lang="en-GB" sz="1200" dirty="0"/>
              <a:t> </a:t>
            </a:r>
            <a:r>
              <a:rPr lang="en-GB" sz="1200" dirty="0" err="1"/>
              <a:t>egestas</a:t>
            </a:r>
            <a:r>
              <a:rPr lang="en-GB" sz="1200" dirty="0"/>
              <a:t>. </a:t>
            </a:r>
            <a:r>
              <a:rPr lang="en-GB" sz="1200" dirty="0" err="1"/>
              <a:t>Proin</a:t>
            </a:r>
            <a:r>
              <a:rPr lang="en-GB" sz="1200" dirty="0"/>
              <a:t> pharetra </a:t>
            </a:r>
            <a:r>
              <a:rPr lang="en-GB" sz="1200" dirty="0" err="1"/>
              <a:t>nonummy</a:t>
            </a:r>
            <a:r>
              <a:rPr lang="en-GB" sz="1200" dirty="0"/>
              <a:t> </a:t>
            </a:r>
            <a:r>
              <a:rPr lang="en-GB" sz="1200" dirty="0" err="1"/>
              <a:t>pede</a:t>
            </a:r>
            <a:r>
              <a:rPr lang="en-GB" sz="1200" dirty="0"/>
              <a:t>. </a:t>
            </a:r>
            <a:r>
              <a:rPr lang="en-GB" sz="1200" dirty="0" err="1"/>
              <a:t>Mauris</a:t>
            </a:r>
            <a:r>
              <a:rPr lang="en-GB" sz="1200" dirty="0"/>
              <a:t> et </a:t>
            </a:r>
            <a:r>
              <a:rPr lang="en-GB" sz="1200" dirty="0" err="1"/>
              <a:t>orci</a:t>
            </a:r>
            <a:r>
              <a:rPr lang="en-GB" sz="1200" dirty="0"/>
              <a:t>.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" y="346348"/>
            <a:ext cx="5940152" cy="99442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0272" indent="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81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15.xml"/><Relationship Id="rId63" Type="http://schemas.openxmlformats.org/officeDocument/2006/relationships/slideLayout" Target="../slideLayouts/slideLayout131.xml"/><Relationship Id="rId68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21.xml"/><Relationship Id="rId58" Type="http://schemas.openxmlformats.org/officeDocument/2006/relationships/slideLayout" Target="../slideLayouts/slideLayout126.xml"/><Relationship Id="rId6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73.xml"/><Relationship Id="rId61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slideLayout" Target="../slideLayouts/slideLayout116.xml"/><Relationship Id="rId56" Type="http://schemas.openxmlformats.org/officeDocument/2006/relationships/slideLayout" Target="../slideLayouts/slideLayout124.xml"/><Relationship Id="rId64" Type="http://schemas.openxmlformats.org/officeDocument/2006/relationships/slideLayout" Target="../slideLayouts/slideLayout132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76.xml"/><Relationship Id="rId51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59" Type="http://schemas.openxmlformats.org/officeDocument/2006/relationships/slideLayout" Target="../slideLayouts/slideLayout127.xml"/><Relationship Id="rId67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22.xml"/><Relationship Id="rId6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49" Type="http://schemas.openxmlformats.org/officeDocument/2006/relationships/slideLayout" Target="../slideLayouts/slideLayout117.xml"/><Relationship Id="rId57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20.xml"/><Relationship Id="rId60" Type="http://schemas.openxmlformats.org/officeDocument/2006/relationships/slideLayout" Target="../slideLayouts/slideLayout128.xml"/><Relationship Id="rId6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18.xml"/><Relationship Id="rId55" Type="http://schemas.openxmlformats.org/officeDocument/2006/relationships/slideLayout" Target="../slideLayouts/slideLayout1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82" r:id="rId4"/>
    <p:sldLayoutId id="2147483693" r:id="rId5"/>
    <p:sldLayoutId id="2147483704" r:id="rId6"/>
    <p:sldLayoutId id="2147483715" r:id="rId7"/>
    <p:sldLayoutId id="2147483726" r:id="rId8"/>
    <p:sldLayoutId id="2147483677" r:id="rId9"/>
    <p:sldLayoutId id="2147483683" r:id="rId10"/>
    <p:sldLayoutId id="2147483694" r:id="rId11"/>
    <p:sldLayoutId id="2147483705" r:id="rId12"/>
    <p:sldLayoutId id="2147483716" r:id="rId13"/>
    <p:sldLayoutId id="2147483727" r:id="rId14"/>
    <p:sldLayoutId id="2147483678" r:id="rId15"/>
    <p:sldLayoutId id="2147483684" r:id="rId16"/>
    <p:sldLayoutId id="2147483695" r:id="rId17"/>
    <p:sldLayoutId id="2147483706" r:id="rId18"/>
    <p:sldLayoutId id="2147483717" r:id="rId19"/>
    <p:sldLayoutId id="2147483737" r:id="rId20"/>
    <p:sldLayoutId id="2147483675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674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670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673" r:id="rId39"/>
    <p:sldLayoutId id="2147483753" r:id="rId40"/>
    <p:sldLayoutId id="2147483754" r:id="rId41"/>
    <p:sldLayoutId id="2147483755" r:id="rId42"/>
    <p:sldLayoutId id="2147483756" r:id="rId43"/>
    <p:sldLayoutId id="2147483757" r:id="rId44"/>
    <p:sldLayoutId id="2147483680" r:id="rId45"/>
    <p:sldLayoutId id="2147483758" r:id="rId46"/>
    <p:sldLayoutId id="2147483759" r:id="rId47"/>
    <p:sldLayoutId id="2147483760" r:id="rId48"/>
    <p:sldLayoutId id="2147483761" r:id="rId49"/>
    <p:sldLayoutId id="2147483762" r:id="rId50"/>
    <p:sldLayoutId id="2147483681" r:id="rId51"/>
    <p:sldLayoutId id="2147483763" r:id="rId52"/>
    <p:sldLayoutId id="2147483764" r:id="rId53"/>
    <p:sldLayoutId id="2147483765" r:id="rId54"/>
    <p:sldLayoutId id="2147483766" r:id="rId55"/>
    <p:sldLayoutId id="2147483767" r:id="rId56"/>
    <p:sldLayoutId id="2147483676" r:id="rId57"/>
    <p:sldLayoutId id="2147483768" r:id="rId58"/>
    <p:sldLayoutId id="2147483769" r:id="rId59"/>
    <p:sldLayoutId id="2147483770" r:id="rId60"/>
    <p:sldLayoutId id="2147483771" r:id="rId61"/>
    <p:sldLayoutId id="2147483772" r:id="rId62"/>
    <p:sldLayoutId id="2147483679" r:id="rId63"/>
    <p:sldLayoutId id="2147483692" r:id="rId64"/>
    <p:sldLayoutId id="2147483703" r:id="rId65"/>
    <p:sldLayoutId id="2147483714" r:id="rId66"/>
    <p:sldLayoutId id="2147483725" r:id="rId67"/>
    <p:sldLayoutId id="2147483736" r:id="rId68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hadows Into Light" panose="020000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27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  <p:sldLayoutId id="2147483801" r:id="rId28"/>
    <p:sldLayoutId id="2147483802" r:id="rId29"/>
    <p:sldLayoutId id="2147483803" r:id="rId30"/>
    <p:sldLayoutId id="2147483804" r:id="rId31"/>
    <p:sldLayoutId id="2147483805" r:id="rId32"/>
    <p:sldLayoutId id="2147483806" r:id="rId33"/>
    <p:sldLayoutId id="2147483807" r:id="rId34"/>
    <p:sldLayoutId id="2147483808" r:id="rId35"/>
    <p:sldLayoutId id="2147483809" r:id="rId36"/>
    <p:sldLayoutId id="2147483810" r:id="rId37"/>
    <p:sldLayoutId id="2147483811" r:id="rId38"/>
    <p:sldLayoutId id="2147483812" r:id="rId39"/>
    <p:sldLayoutId id="2147483813" r:id="rId40"/>
    <p:sldLayoutId id="2147483814" r:id="rId41"/>
    <p:sldLayoutId id="2147483815" r:id="rId42"/>
    <p:sldLayoutId id="2147483816" r:id="rId43"/>
    <p:sldLayoutId id="2147483817" r:id="rId44"/>
    <p:sldLayoutId id="2147483818" r:id="rId45"/>
    <p:sldLayoutId id="2147483819" r:id="rId46"/>
    <p:sldLayoutId id="2147483820" r:id="rId47"/>
    <p:sldLayoutId id="2147483821" r:id="rId48"/>
    <p:sldLayoutId id="2147483822" r:id="rId49"/>
    <p:sldLayoutId id="2147483823" r:id="rId50"/>
    <p:sldLayoutId id="2147483824" r:id="rId51"/>
    <p:sldLayoutId id="2147483825" r:id="rId52"/>
    <p:sldLayoutId id="2147483826" r:id="rId53"/>
    <p:sldLayoutId id="2147483827" r:id="rId54"/>
    <p:sldLayoutId id="2147483828" r:id="rId55"/>
    <p:sldLayoutId id="2147483829" r:id="rId56"/>
    <p:sldLayoutId id="2147483830" r:id="rId57"/>
    <p:sldLayoutId id="2147483831" r:id="rId58"/>
    <p:sldLayoutId id="2147483832" r:id="rId59"/>
    <p:sldLayoutId id="2147483833" r:id="rId60"/>
    <p:sldLayoutId id="2147483834" r:id="rId61"/>
    <p:sldLayoutId id="2147483835" r:id="rId62"/>
    <p:sldLayoutId id="2147483836" r:id="rId63"/>
    <p:sldLayoutId id="2147483837" r:id="rId64"/>
    <p:sldLayoutId id="2147483838" r:id="rId65"/>
    <p:sldLayoutId id="2147483839" r:id="rId66"/>
    <p:sldLayoutId id="2147483840" r:id="rId67"/>
    <p:sldLayoutId id="2147483841" r:id="rId68"/>
  </p:sldLayoutIdLst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Shadows Into Light" panose="02000000000000000000" pitchFamily="2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Muli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8D870-B0C4-953E-0C37-2DE4700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8C194-A14E-F5AE-4E9D-0E34A83F2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912AB-912B-6295-8846-5F2D500CF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908E85-9F91-4AA4-83A6-27700CC92A1F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86BC5-A885-5C2A-72E9-972EB5BA6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8F7B1-E891-38F9-2CDD-54C208103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6C5982-2D8F-44AA-B7F5-F0E411AE6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93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MHSSRecommissioning.SouthdownTender@southdown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eynashgroup.com/ceo-blog/ceo-blog-celebrating-being-part-of-something-bigger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0597"/>
            <a:ext cx="4968875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Shadows Into Light" panose="02000000000000000000" pitchFamily="2" charset="0"/>
            </a:endParaRPr>
          </a:p>
          <a:p>
            <a:pPr lvl="1"/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rPr>
              <a:t>Brighton &amp; Hove and West Sussex Mental Health Support Services Recommissioning</a:t>
            </a:r>
          </a:p>
          <a:p>
            <a:pPr lvl="1"/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rPr>
              <a:t>Partnership Briefing</a:t>
            </a:r>
            <a:r>
              <a:rPr lang="en-GB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hadows Into Light" panose="02000000000000000000" pitchFamily="2" charset="0"/>
              </a:rPr>
              <a:t> </a:t>
            </a:r>
            <a:endParaRPr lang="en-GB" sz="1000" b="1" dirty="0"/>
          </a:p>
          <a:p>
            <a:pPr lvl="1"/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</a:t>
            </a:r>
            <a:r>
              <a:rPr lang="en-GB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27</a:t>
            </a:r>
            <a:r>
              <a:rPr lang="en-GB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November 2024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17E99A5-82B4-42DD-D7DF-9E33A7AEF9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1" r="27601"/>
          <a:stretch>
            <a:fillRect/>
          </a:stretch>
        </p:blipFill>
        <p:spPr>
          <a:xfrm>
            <a:off x="6391275" y="1196975"/>
            <a:ext cx="2752725" cy="460851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A25E1-0E20-4A37-AD7C-73D5F16CD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292" y="984019"/>
            <a:ext cx="424470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25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B8ED7-8969-03AE-ADCE-1DC53A8D3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2400" b="1" dirty="0">
                <a:solidFill>
                  <a:srgbClr val="0070C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Our goal:</a:t>
            </a:r>
            <a:r>
              <a:rPr lang="en-GB" sz="2400" dirty="0">
                <a:solidFill>
                  <a:srgbClr val="0070C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To empower individuals and neighbourhoods toward brighter, healthier futures while reducing the reliance on hospital-based care.</a:t>
            </a:r>
            <a:endParaRPr lang="en-GB" sz="2400" dirty="0">
              <a:effectLst/>
              <a:latin typeface="Mulish" pitchFamily="2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BBCFF-22B2-17E8-30F7-F042F4FF1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Our approach is guided by </a:t>
            </a:r>
            <a:r>
              <a:rPr lang="en-GB" sz="2400" b="1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Values and Principles</a:t>
            </a:r>
          </a:p>
          <a:p>
            <a:pPr algn="ctr"/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of </a:t>
            </a:r>
            <a:r>
              <a:rPr lang="en-GB" sz="2400" b="1" dirty="0">
                <a:solidFill>
                  <a:srgbClr val="E70094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inclusivity</a:t>
            </a:r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GB" sz="2400" b="1" dirty="0">
                <a:solidFill>
                  <a:srgbClr val="FF830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diversity</a:t>
            </a:r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GB" sz="2400" b="1" dirty="0">
                <a:solidFill>
                  <a:srgbClr val="00B05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collaboration</a:t>
            </a:r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GB" sz="2400" b="1" dirty="0">
                <a:solidFill>
                  <a:srgbClr val="0070C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generosity</a:t>
            </a:r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, and </a:t>
            </a:r>
            <a:r>
              <a:rPr lang="en-GB" sz="2400" b="1" dirty="0">
                <a:solidFill>
                  <a:srgbClr val="7030A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local insight</a:t>
            </a:r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en-GB" sz="2400" dirty="0">
              <a:effectLst/>
              <a:latin typeface="Mulish" pitchFamily="2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AB1A01-DB04-D613-831B-273B762EF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Goals and Values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47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BC1EBD-5428-C435-A63F-373D44922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703263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Deliver Quality, Person-Centred Care</a:t>
            </a:r>
          </a:p>
          <a:p>
            <a:pPr marL="703263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Drive Strategic Partnerships</a:t>
            </a:r>
          </a:p>
          <a:p>
            <a:pPr marL="703263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Strengthen Capacity Across Our Network</a:t>
            </a:r>
          </a:p>
          <a:p>
            <a:pPr marL="703263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Stay Agile to Community Needs</a:t>
            </a:r>
            <a:endParaRPr lang="en-GB" sz="2400" dirty="0">
              <a:latin typeface="Mulish" pitchFamily="2" charset="0"/>
            </a:endParaRPr>
          </a:p>
          <a:p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49282F-6BF1-71A8-3EA7-B5A5DA763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9"/>
          <a:stretch/>
        </p:blipFill>
        <p:spPr>
          <a:xfrm>
            <a:off x="4923692" y="1340768"/>
            <a:ext cx="4043808" cy="55656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F94E5-C823-76D7-F80A-EE69139407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Role as Lead Provider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855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6E3340-1DE5-46A0-6E1F-2E9F3476D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Lead Provider capabilities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747E81-A873-B7F3-CFA3-EB020C7428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726" y="1461156"/>
            <a:ext cx="4556274" cy="5396844"/>
          </a:xfrm>
        </p:spPr>
        <p:txBody>
          <a:bodyPr/>
          <a:lstStyle/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</a:rPr>
              <a:t>Co-production</a:t>
            </a:r>
          </a:p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</a:rPr>
              <a:t>Generous leadership</a:t>
            </a:r>
          </a:p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Sector representation</a:t>
            </a:r>
          </a:p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Governance</a:t>
            </a:r>
          </a:p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Mulish" pitchFamily="2" charset="0"/>
                <a:cs typeface="Calibri" panose="020F0502020204030204" pitchFamily="34" charset="0"/>
              </a:rPr>
              <a:t>Funding distribution </a:t>
            </a:r>
          </a:p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Procurement &amp; Contract Management</a:t>
            </a:r>
          </a:p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Mulish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Data Reporting</a:t>
            </a:r>
          </a:p>
          <a:p>
            <a:pPr marL="442913" indent="-3587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Mulish" pitchFamily="2" charset="0"/>
                <a:cs typeface="Calibri" panose="020F0502020204030204" pitchFamily="34" charset="0"/>
              </a:rPr>
              <a:t>Innovation</a:t>
            </a:r>
            <a:endParaRPr lang="en-GB" sz="2800" dirty="0"/>
          </a:p>
        </p:txBody>
      </p:sp>
      <p:pic>
        <p:nvPicPr>
          <p:cNvPr id="19" name="Picture 18" descr="A person and person sitting at a table signing a document&#10;&#10;Description automatically generated">
            <a:extLst>
              <a:ext uri="{FF2B5EF4-FFF2-40B4-BE49-F238E27FC236}">
                <a16:creationId xmlns:a16="http://schemas.microsoft.com/office/drawing/2014/main" id="{81C0A74F-602E-D153-05C1-105BC3B76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3" y="1461156"/>
            <a:ext cx="4267330" cy="2702642"/>
          </a:xfrm>
          <a:prstGeom prst="rect">
            <a:avLst/>
          </a:prstGeom>
        </p:spPr>
      </p:pic>
      <p:pic>
        <p:nvPicPr>
          <p:cNvPr id="21" name="Picture 20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BC11BF6C-8BB2-CD23-72C6-8FA387A87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3" y="4284187"/>
            <a:ext cx="4267330" cy="23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38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dog sitting on a brick surface next to a sign&#10;&#10;Description automatically generated">
            <a:extLst>
              <a:ext uri="{FF2B5EF4-FFF2-40B4-BE49-F238E27FC236}">
                <a16:creationId xmlns:a16="http://schemas.microsoft.com/office/drawing/2014/main" id="{FA0D4FC6-EA30-25F7-CBC9-FFD72CD866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r="14086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5361C4-2BF5-86C7-0564-510AEA2FF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703263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Mulish" pitchFamily="2" charset="0"/>
              </a:rPr>
              <a:t>Common goal versus independent missions</a:t>
            </a:r>
          </a:p>
          <a:p>
            <a:pPr marL="703263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Mulish" pitchFamily="2" charset="0"/>
              </a:rPr>
              <a:t>Trust and Transparency</a:t>
            </a:r>
          </a:p>
          <a:p>
            <a:pPr marL="703263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Mulish" pitchFamily="2" charset="0"/>
              </a:rPr>
              <a:t>Proportionality of contract requirements </a:t>
            </a:r>
          </a:p>
          <a:p>
            <a:pPr marL="703263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Mulish" pitchFamily="2" charset="0"/>
              </a:rPr>
              <a:t>Stability and transformation </a:t>
            </a:r>
          </a:p>
          <a:p>
            <a:pPr marL="703263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Mulish" pitchFamily="2" charset="0"/>
              </a:rPr>
              <a:t>Funding cuts</a:t>
            </a:r>
          </a:p>
          <a:p>
            <a:pPr marL="703263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Mulish" pitchFamily="2" charset="0"/>
              </a:rPr>
              <a:t>Sub-contractor performance</a:t>
            </a:r>
          </a:p>
          <a:p>
            <a:pPr marL="703263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Mulish" pitchFamily="2" charset="0"/>
            </a:endParaRPr>
          </a:p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4205A6-5AA0-4993-5426-2858E03E5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Honest learning…..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31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CA736B-38BD-9547-0BD8-766FE2386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90287-6790-1A8C-80F8-FAFD9D00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6348"/>
            <a:ext cx="8484124" cy="994420"/>
          </a:xfrm>
        </p:spPr>
        <p:txBody>
          <a:bodyPr/>
          <a:lstStyle/>
          <a:p>
            <a:r>
              <a:rPr lang="en-US" dirty="0"/>
              <a:t>Lead Provider role to develop services </a:t>
            </a:r>
            <a:endParaRPr lang="en-GB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BB823D3-F4A8-73D2-187B-F2AD19AD5C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65389" y="1924050"/>
            <a:ext cx="823251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7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Wellbeing Centres - Southdown">
            <a:extLst>
              <a:ext uri="{FF2B5EF4-FFF2-40B4-BE49-F238E27FC236}">
                <a16:creationId xmlns:a16="http://schemas.microsoft.com/office/drawing/2014/main" id="{FE49C730-6B96-B559-7D7C-4225D6F6C344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r="39686" b="-1"/>
          <a:stretch/>
        </p:blipFill>
        <p:spPr bwMode="auto">
          <a:xfrm>
            <a:off x="-36258" y="10"/>
            <a:ext cx="3557588" cy="6857990"/>
          </a:xfrm>
          <a:prstGeom prst="rect">
            <a:avLst/>
          </a:prstGeom>
          <a:noFill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F2DD92-21A1-DC77-5372-741516512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6381" y="1414021"/>
            <a:ext cx="5112567" cy="5443979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>
                <a:latin typeface="Mulish" pitchFamily="2" charset="0"/>
              </a:rPr>
              <a:t>East Sussex Wellbeing Centre redesign (UOK)</a:t>
            </a:r>
          </a:p>
          <a:p>
            <a:pPr marL="703263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Mulish" pitchFamily="2" charset="0"/>
              </a:rPr>
              <a:t>6-month process over 10 sessions </a:t>
            </a:r>
          </a:p>
          <a:p>
            <a:pPr marL="703263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Mulish" pitchFamily="2" charset="0"/>
              </a:rPr>
              <a:t>VCSE providers and people with lived experience </a:t>
            </a:r>
          </a:p>
          <a:p>
            <a:pPr marL="703263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Mulish" pitchFamily="2" charset="0"/>
              </a:rPr>
              <a:t>Paid participation</a:t>
            </a:r>
          </a:p>
          <a:p>
            <a:pPr marL="703263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Mulish" pitchFamily="2" charset="0"/>
              </a:rPr>
              <a:t>4 stages - Scope; Empathise; Define; Ideate; Prototype</a:t>
            </a:r>
          </a:p>
          <a:p>
            <a:pPr marL="703263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Mulish" pitchFamily="2" charset="0"/>
              </a:rPr>
              <a:t>Personas </a:t>
            </a:r>
          </a:p>
          <a:p>
            <a:pPr marL="703263" indent="-342900">
              <a:buFont typeface="Arial" panose="020B0604020202020204" pitchFamily="34" charset="0"/>
              <a:buChar char="•"/>
            </a:pPr>
            <a:endParaRPr lang="en-US" sz="2600" dirty="0">
              <a:latin typeface="Mulish" pitchFamily="2" charset="0"/>
            </a:endParaRPr>
          </a:p>
          <a:p>
            <a:r>
              <a:rPr lang="en-US" sz="2600" b="1" dirty="0">
                <a:latin typeface="Mulish" pitchFamily="2" charset="0"/>
              </a:rPr>
              <a:t>Outcome</a:t>
            </a:r>
            <a:r>
              <a:rPr lang="en-US" sz="2600" dirty="0">
                <a:latin typeface="Mulish" pitchFamily="2" charset="0"/>
              </a:rPr>
              <a:t> = open procurement based on agreed specification (transfer of services from Southdown)</a:t>
            </a:r>
          </a:p>
          <a:p>
            <a:pPr marL="703263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785786-2594-3CC7-8629-2BF8AB2B5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349250"/>
            <a:ext cx="5940425" cy="991518"/>
          </a:xfrm>
        </p:spPr>
        <p:txBody>
          <a:bodyPr anchor="ctr">
            <a:normAutofit/>
          </a:bodyPr>
          <a:lstStyle/>
          <a:p>
            <a:r>
              <a:rPr lang="en-US" sz="4100"/>
              <a:t>Coproduction in redesign </a:t>
            </a:r>
            <a:endParaRPr lang="en-GB" sz="4100"/>
          </a:p>
        </p:txBody>
      </p:sp>
    </p:spTree>
    <p:extLst>
      <p:ext uri="{BB962C8B-B14F-4D97-AF65-F5344CB8AC3E}">
        <p14:creationId xmlns:p14="http://schemas.microsoft.com/office/powerpoint/2010/main" val="2705368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49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9D0572D8-66F2-5FE7-100F-AD5994A37F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b="15730"/>
          <a:stretch/>
        </p:blipFill>
        <p:spPr>
          <a:xfrm>
            <a:off x="-1" y="857257"/>
            <a:ext cx="9144001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D5046-6288-055B-222A-C96E8DA5E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8615" y="1189558"/>
            <a:ext cx="5465988" cy="2239442"/>
          </a:xfrm>
        </p:spPr>
        <p:txBody>
          <a:bodyPr>
            <a:normAutofit/>
          </a:bodyPr>
          <a:lstStyle/>
          <a:p>
            <a:r>
              <a:rPr lang="en-GB" sz="3900" b="1" dirty="0">
                <a:solidFill>
                  <a:srgbClr val="FFFFFF"/>
                </a:solidFill>
              </a:rPr>
              <a:t>What do we know about local mental health needs?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07E6B-ED84-4067-0995-656C3FF9E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962" y="3676642"/>
            <a:ext cx="4139293" cy="103823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Tasha Barefield</a:t>
            </a:r>
          </a:p>
          <a:p>
            <a:r>
              <a:rPr lang="en-GB" b="1" dirty="0">
                <a:solidFill>
                  <a:srgbClr val="002060"/>
                </a:solidFill>
              </a:rPr>
              <a:t>Engagement and Coproduction Lead</a:t>
            </a:r>
          </a:p>
          <a:p>
            <a:r>
              <a:rPr lang="en-GB" b="1" dirty="0">
                <a:solidFill>
                  <a:srgbClr val="002060"/>
                </a:solidFill>
              </a:rPr>
              <a:t>Possability People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92636C15-3B0C-3C2F-B7A9-432F39117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3" y="5000795"/>
            <a:ext cx="1604878" cy="8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3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A39E6-29F6-9E70-3DBD-BA85931E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428750"/>
            <a:ext cx="8285260" cy="767998"/>
          </a:xfrm>
        </p:spPr>
        <p:txBody>
          <a:bodyPr anchor="b">
            <a:noAutofit/>
          </a:bodyPr>
          <a:lstStyle/>
          <a:p>
            <a:r>
              <a:rPr lang="en-GB" sz="4500" dirty="0"/>
              <a:t>What does the B&amp;H Mental Health JSNA 2022 tell us?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83032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815E7-037A-D582-41D3-16B67E5CF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353587"/>
            <a:ext cx="5677516" cy="4134762"/>
          </a:xfrm>
        </p:spPr>
        <p:txBody>
          <a:bodyPr anchor="t">
            <a:normAutofit fontScale="77500" lnSpcReduction="20000"/>
          </a:bodyPr>
          <a:lstStyle/>
          <a:p>
            <a:r>
              <a:rPr lang="en-GB" sz="2400" b="1" dirty="0"/>
              <a:t>Increase of mental ill health and deepening inequalities </a:t>
            </a:r>
            <a:r>
              <a:rPr lang="en-GB" sz="2400" dirty="0"/>
              <a:t>with vulnerable groups being disproportionately affected. Post COVID-19 pandemic and Cost of living crisis.</a:t>
            </a:r>
          </a:p>
          <a:p>
            <a:r>
              <a:rPr lang="en-GB" sz="2400" dirty="0"/>
              <a:t>The government defines prevention as “helping people stay healthy, happy and independent for as long as possible.” </a:t>
            </a:r>
            <a:r>
              <a:rPr lang="en-GB" sz="2400" b="1" dirty="0"/>
              <a:t>Prevention works and is cost-effective</a:t>
            </a:r>
            <a:r>
              <a:rPr lang="en-GB" sz="2400" dirty="0"/>
              <a:t>.</a:t>
            </a:r>
          </a:p>
          <a:p>
            <a:r>
              <a:rPr lang="en-GB" sz="2400" dirty="0"/>
              <a:t>Compared to the South East and England, the city has </a:t>
            </a:r>
            <a:r>
              <a:rPr lang="en-GB" sz="2400" b="1" dirty="0"/>
              <a:t>a younger population with more young adults, fewer children and older people</a:t>
            </a:r>
            <a:r>
              <a:rPr lang="en-GB" sz="2400" dirty="0"/>
              <a:t>.</a:t>
            </a:r>
          </a:p>
          <a:p>
            <a:r>
              <a:rPr lang="en-GB" sz="2400" dirty="0"/>
              <a:t>Groups with very high needs locally:</a:t>
            </a:r>
          </a:p>
          <a:p>
            <a:pPr lvl="1"/>
            <a:r>
              <a:rPr lang="en-GB" sz="2400" dirty="0"/>
              <a:t>People with </a:t>
            </a:r>
            <a:r>
              <a:rPr lang="en-GB" sz="2400" b="1" dirty="0"/>
              <a:t>alcohol and/or drug dependence</a:t>
            </a:r>
          </a:p>
          <a:p>
            <a:pPr lvl="1"/>
            <a:r>
              <a:rPr lang="en-GB" sz="2400" dirty="0"/>
              <a:t>People experiencing </a:t>
            </a:r>
            <a:r>
              <a:rPr lang="en-GB" sz="2400" b="1" dirty="0"/>
              <a:t>homelessness</a:t>
            </a:r>
          </a:p>
          <a:p>
            <a:pPr lvl="1"/>
            <a:r>
              <a:rPr lang="en-GB" sz="2400" dirty="0"/>
              <a:t>People with </a:t>
            </a:r>
            <a:r>
              <a:rPr lang="en-GB" sz="2400" b="1" dirty="0"/>
              <a:t>complex needs and multiple disadvantage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1125" dirty="0"/>
          </a:p>
          <a:p>
            <a:endParaRPr lang="en-GB" sz="112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8AD6B-D4E5-B287-F151-9EAE5ECD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533" y="2417945"/>
            <a:ext cx="2445097" cy="3361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57D82-4FCB-2D9E-2959-701890C832DD}"/>
              </a:ext>
            </a:extLst>
          </p:cNvPr>
          <p:cNvSpPr txBox="1"/>
          <p:nvPr/>
        </p:nvSpPr>
        <p:spPr>
          <a:xfrm>
            <a:off x="429368" y="6317185"/>
            <a:ext cx="848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GB" sz="1200" dirty="0">
                <a:solidFill>
                  <a:prstClr val="black"/>
                </a:solidFill>
                <a:latin typeface="Aptos" panose="02110004020202020204"/>
              </a:rPr>
              <a:t>https://www.brighton-hove.gov.uk/sites/default/files/2023-01/Mental%20health%20JSNA%20Executive%20summary.pdf</a:t>
            </a:r>
          </a:p>
        </p:txBody>
      </p:sp>
    </p:spTree>
    <p:extLst>
      <p:ext uri="{BB962C8B-B14F-4D97-AF65-F5344CB8AC3E}">
        <p14:creationId xmlns:p14="http://schemas.microsoft.com/office/powerpoint/2010/main" val="24029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044288" cy="51435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1C399-282E-5C52-CDFA-7D84F034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1916617"/>
            <a:ext cx="2174392" cy="3272883"/>
          </a:xfrm>
        </p:spPr>
        <p:txBody>
          <a:bodyPr anchor="t">
            <a:normAutofit/>
          </a:bodyPr>
          <a:lstStyle/>
          <a:p>
            <a:r>
              <a:rPr lang="en-GB" sz="3000" dirty="0">
                <a:solidFill>
                  <a:srgbClr val="FFFFFF"/>
                </a:solidFill>
              </a:rPr>
              <a:t>Other population groups with increased risk locally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C3464-9611-6796-36BC-373002B60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4938" y="1420238"/>
            <a:ext cx="2811816" cy="6118698"/>
          </a:xfrm>
        </p:spPr>
        <p:txBody>
          <a:bodyPr>
            <a:normAutofit fontScale="47500" lnSpcReduction="20000"/>
          </a:bodyPr>
          <a:lstStyle/>
          <a:p>
            <a:r>
              <a:rPr lang="en-GB" sz="4200" dirty="0"/>
              <a:t>Ethnic minority groups</a:t>
            </a:r>
          </a:p>
          <a:p>
            <a:r>
              <a:rPr lang="en-GB" sz="4200" dirty="0"/>
              <a:t>Lesbian, gay, bi, trans, queer, questioning, asexual (LGBTQ+) people</a:t>
            </a:r>
          </a:p>
          <a:p>
            <a:r>
              <a:rPr lang="en-GB" sz="4200" dirty="0"/>
              <a:t>People with long-term physical health conditions</a:t>
            </a:r>
          </a:p>
          <a:p>
            <a:r>
              <a:rPr lang="en-GB" sz="4200" dirty="0"/>
              <a:t>People living with physical disabilities</a:t>
            </a:r>
          </a:p>
          <a:p>
            <a:r>
              <a:rPr lang="en-GB" sz="4200" dirty="0"/>
              <a:t>People living with learning disabilities</a:t>
            </a:r>
          </a:p>
          <a:p>
            <a:r>
              <a:rPr lang="en-GB" sz="4200" dirty="0"/>
              <a:t>People with sensory impairment</a:t>
            </a:r>
          </a:p>
          <a:p>
            <a:r>
              <a:rPr lang="en-GB" sz="4200" dirty="0"/>
              <a:t>Carers</a:t>
            </a:r>
          </a:p>
          <a:p>
            <a:r>
              <a:rPr lang="en-GB" sz="4200" dirty="0"/>
              <a:t>Neurodivergent people</a:t>
            </a:r>
          </a:p>
          <a:p>
            <a:endParaRPr lang="en-GB" sz="1275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403" y="1916616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4A527-DE5B-8778-2F56-870F467D2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793" y="1420238"/>
            <a:ext cx="2398276" cy="4879637"/>
          </a:xfrm>
        </p:spPr>
        <p:txBody>
          <a:bodyPr>
            <a:normAutofit fontScale="47500" lnSpcReduction="20000"/>
          </a:bodyPr>
          <a:lstStyle/>
          <a:p>
            <a:r>
              <a:rPr lang="en-GB" sz="4200" dirty="0"/>
              <a:t>Migrants, refugees, asylum seekers and stateless persons</a:t>
            </a:r>
          </a:p>
          <a:p>
            <a:r>
              <a:rPr lang="en-GB" sz="4200" dirty="0"/>
              <a:t>Gypsy, Roma and Travellers</a:t>
            </a:r>
          </a:p>
          <a:p>
            <a:r>
              <a:rPr lang="en-GB" sz="4200" dirty="0"/>
              <a:t>Children in care and care leavers</a:t>
            </a:r>
          </a:p>
          <a:p>
            <a:r>
              <a:rPr lang="en-GB" sz="4200" dirty="0"/>
              <a:t>Mothers of children taken into care</a:t>
            </a:r>
          </a:p>
          <a:p>
            <a:r>
              <a:rPr lang="en-GB" sz="4200" dirty="0"/>
              <a:t>Students</a:t>
            </a:r>
          </a:p>
          <a:p>
            <a:r>
              <a:rPr lang="en-GB" sz="4200" dirty="0"/>
              <a:t>Armed forces personnel and veterans</a:t>
            </a:r>
          </a:p>
          <a:p>
            <a:r>
              <a:rPr lang="en-GB" sz="4200" dirty="0"/>
              <a:t>Prison population, offenders and victims of crime.</a:t>
            </a:r>
          </a:p>
          <a:p>
            <a:endParaRPr lang="en-GB" sz="1275" dirty="0"/>
          </a:p>
        </p:txBody>
      </p:sp>
    </p:spTree>
    <p:extLst>
      <p:ext uri="{BB962C8B-B14F-4D97-AF65-F5344CB8AC3E}">
        <p14:creationId xmlns:p14="http://schemas.microsoft.com/office/powerpoint/2010/main" val="3124309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3265C-8807-7AB4-055D-6739BCD29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D84968-845B-2819-7354-AF573879B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546BB-5815-7BEB-0DC4-E35D7C55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10" y="1022290"/>
            <a:ext cx="8285260" cy="767998"/>
          </a:xfrm>
        </p:spPr>
        <p:txBody>
          <a:bodyPr anchor="b">
            <a:normAutofit/>
          </a:bodyPr>
          <a:lstStyle/>
          <a:p>
            <a:r>
              <a:rPr lang="en-GB" sz="4500" dirty="0"/>
              <a:t>Level of need in Brighton &amp; Hove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8745FACD-1EDF-00D6-1F17-6169A57C4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83032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Elderly friends in the snow">
            <a:extLst>
              <a:ext uri="{FF2B5EF4-FFF2-40B4-BE49-F238E27FC236}">
                <a16:creationId xmlns:a16="http://schemas.microsoft.com/office/drawing/2014/main" id="{97DC1C3B-019D-5047-E56A-7FE57EEF5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8" r="16775" b="2"/>
          <a:stretch/>
        </p:blipFill>
        <p:spPr>
          <a:xfrm>
            <a:off x="126460" y="2410737"/>
            <a:ext cx="3277305" cy="3476918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B593E-C75B-F842-8AF1-6FFEDBDEA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672" y="2410737"/>
            <a:ext cx="5604868" cy="4487924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sz="2600" dirty="0"/>
              <a:t>It is estimated that </a:t>
            </a:r>
            <a:r>
              <a:rPr lang="en-GB" sz="2600" b="1" dirty="0"/>
              <a:t>1 in 5 people </a:t>
            </a:r>
            <a:r>
              <a:rPr lang="en-GB" sz="2600" dirty="0"/>
              <a:t>living in the city has a common mental health problem (1 in 6 nationally).</a:t>
            </a:r>
          </a:p>
          <a:p>
            <a:pPr marL="0" indent="0">
              <a:buNone/>
            </a:pPr>
            <a:r>
              <a:rPr lang="en-GB" sz="2600" dirty="0"/>
              <a:t>Compared to England, Brighton &amp; Hove has:</a:t>
            </a:r>
          </a:p>
          <a:p>
            <a:r>
              <a:rPr lang="en-GB" sz="2600" dirty="0"/>
              <a:t>A lower proportion of the population who feel that the things they do in life are worthwhile.</a:t>
            </a:r>
          </a:p>
          <a:p>
            <a:r>
              <a:rPr lang="en-GB" sz="2600" dirty="0"/>
              <a:t>More people reporting </a:t>
            </a:r>
            <a:r>
              <a:rPr lang="en-GB" sz="2600" b="1" dirty="0"/>
              <a:t>depression and anxiety</a:t>
            </a:r>
            <a:r>
              <a:rPr lang="en-GB" sz="2600" dirty="0"/>
              <a:t>. </a:t>
            </a:r>
          </a:p>
          <a:p>
            <a:r>
              <a:rPr lang="en-GB" sz="2600" dirty="0"/>
              <a:t>A greater proportion of people are diagnosed with a </a:t>
            </a:r>
            <a:r>
              <a:rPr lang="en-GB" sz="2600" b="1" dirty="0"/>
              <a:t>severe mental illness</a:t>
            </a:r>
            <a:r>
              <a:rPr lang="en-GB" sz="2600" dirty="0"/>
              <a:t>. </a:t>
            </a:r>
          </a:p>
          <a:p>
            <a:r>
              <a:rPr lang="en-GB" sz="2600" dirty="0"/>
              <a:t>More Employment Support Allowance (ESA) </a:t>
            </a:r>
            <a:r>
              <a:rPr lang="en-GB" sz="2600" b="1" dirty="0"/>
              <a:t>claimants for mental/ behavioural disorders</a:t>
            </a:r>
            <a:r>
              <a:rPr lang="en-GB" sz="2600" dirty="0"/>
              <a:t>. </a:t>
            </a:r>
          </a:p>
          <a:p>
            <a:r>
              <a:rPr lang="en-GB" sz="2600" dirty="0"/>
              <a:t>High needs found from adult assessments for those with </a:t>
            </a:r>
            <a:r>
              <a:rPr lang="en-GB" sz="2600" b="1" dirty="0"/>
              <a:t>multiple long-term conditions, adults with multiple complex needs, international migrants and trans people</a:t>
            </a:r>
            <a:r>
              <a:rPr lang="en-GB" sz="2600" dirty="0"/>
              <a:t>. </a:t>
            </a:r>
          </a:p>
          <a:p>
            <a:endParaRPr lang="en-GB" sz="2600" dirty="0"/>
          </a:p>
          <a:p>
            <a:endParaRPr lang="en-GB" sz="2600" dirty="0"/>
          </a:p>
          <a:p>
            <a:endParaRPr lang="en-GB" sz="1125" dirty="0"/>
          </a:p>
        </p:txBody>
      </p:sp>
    </p:spTree>
    <p:extLst>
      <p:ext uri="{BB962C8B-B14F-4D97-AF65-F5344CB8AC3E}">
        <p14:creationId xmlns:p14="http://schemas.microsoft.com/office/powerpoint/2010/main" val="13056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us stop sign on a sidewalk&#10;&#10;Description automatically generated">
            <a:extLst>
              <a:ext uri="{FF2B5EF4-FFF2-40B4-BE49-F238E27FC236}">
                <a16:creationId xmlns:a16="http://schemas.microsoft.com/office/drawing/2014/main" id="{9C4A2C84-AEB8-3BBB-E79C-4D95796F5F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2" b="784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A805E-F94F-DA23-C565-B8BC6AE403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6253" y="349250"/>
            <a:ext cx="7437748" cy="991518"/>
          </a:xfrm>
        </p:spPr>
        <p:txBody>
          <a:bodyPr/>
          <a:lstStyle/>
          <a:p>
            <a:r>
              <a:rPr lang="en-US" dirty="0"/>
              <a:t>Proposed role and commitment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CBBC8-668E-F31E-94C1-40F9DE805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ulish" pitchFamily="2" charset="0"/>
              </a:rPr>
              <a:t>Act as independent Lead Provider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ulish" pitchFamily="2" charset="0"/>
              </a:rPr>
              <a:t>Build on UOK B&amp;H partnerships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ulish" pitchFamily="2" charset="0"/>
              </a:rPr>
              <a:t>Expand opportunities for other partners, meeting diverse needs of the City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ulish" pitchFamily="2" charset="0"/>
              </a:rPr>
              <a:t>Reduce % of contracts delivered by Southdown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376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1CDB0-2CD0-79EB-6F70-F802788D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036155"/>
            <a:ext cx="8263890" cy="1075811"/>
          </a:xfrm>
        </p:spPr>
        <p:txBody>
          <a:bodyPr anchor="b">
            <a:noAutofit/>
          </a:bodyPr>
          <a:lstStyle/>
          <a:p>
            <a:r>
              <a:rPr lang="en-GB" sz="4500" dirty="0"/>
              <a:t>Outcomes compared to wider England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1840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48EDF-4ED3-CD78-633C-7FD57DF6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7" y="2368693"/>
            <a:ext cx="5651770" cy="3089379"/>
          </a:xfrm>
        </p:spPr>
        <p:txBody>
          <a:bodyPr anchor="t">
            <a:noAutofit/>
          </a:bodyPr>
          <a:lstStyle/>
          <a:p>
            <a:r>
              <a:rPr lang="en-GB" sz="2000" dirty="0"/>
              <a:t>Brighton &amp; Hove has areas of </a:t>
            </a:r>
            <a:r>
              <a:rPr lang="en-GB" sz="2000" b="1" dirty="0"/>
              <a:t>poorer mental health outcomes</a:t>
            </a:r>
            <a:r>
              <a:rPr lang="en-GB" sz="2000" dirty="0"/>
              <a:t>.</a:t>
            </a:r>
          </a:p>
          <a:p>
            <a:r>
              <a:rPr lang="en-GB" sz="2000" dirty="0"/>
              <a:t>The </a:t>
            </a:r>
            <a:r>
              <a:rPr lang="en-GB" sz="2000" b="1" dirty="0"/>
              <a:t>greatest disability-adjusted life years due to mental health illness </a:t>
            </a:r>
            <a:r>
              <a:rPr lang="en-GB" sz="2000" dirty="0"/>
              <a:t>of any local authority in the South East, for both males and females.</a:t>
            </a:r>
          </a:p>
          <a:p>
            <a:r>
              <a:rPr lang="en-GB" sz="2000" dirty="0"/>
              <a:t>Has significantly worse rates than England of </a:t>
            </a:r>
            <a:r>
              <a:rPr lang="en-GB" sz="2000" b="1" dirty="0"/>
              <a:t>premature mortality of adults with severe mental illness, Detentions under the Mental Health Act 1983 and emergency hospital admissions for self-harm</a:t>
            </a:r>
            <a:r>
              <a:rPr lang="en-GB" sz="2000" dirty="0"/>
              <a:t>. </a:t>
            </a:r>
          </a:p>
          <a:p>
            <a:r>
              <a:rPr lang="en-GB" sz="2000" dirty="0"/>
              <a:t>The city has had </a:t>
            </a:r>
            <a:r>
              <a:rPr lang="en-GB" sz="2000" b="1" dirty="0"/>
              <a:t>one of the highest rates of suicide in England</a:t>
            </a:r>
            <a:r>
              <a:rPr lang="en-GB" sz="2000" dirty="0"/>
              <a:t>, with rates significantly higher for several years. Our rates remain higher in both men and women.</a:t>
            </a:r>
          </a:p>
        </p:txBody>
      </p:sp>
      <p:pic>
        <p:nvPicPr>
          <p:cNvPr id="5" name="Picture 4" descr="Young adult in counseling">
            <a:extLst>
              <a:ext uri="{FF2B5EF4-FFF2-40B4-BE49-F238E27FC236}">
                <a16:creationId xmlns:a16="http://schemas.microsoft.com/office/drawing/2014/main" id="{DF7201E0-99A2-77BE-5E05-79EE9F792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r="15951" b="2"/>
          <a:stretch/>
        </p:blipFill>
        <p:spPr>
          <a:xfrm>
            <a:off x="5910844" y="2527166"/>
            <a:ext cx="3254880" cy="33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71EAB-3846-B441-8F3E-F942FF34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0" y="823257"/>
            <a:ext cx="8285260" cy="1075811"/>
          </a:xfrm>
        </p:spPr>
        <p:txBody>
          <a:bodyPr anchor="b">
            <a:normAutofit/>
          </a:bodyPr>
          <a:lstStyle/>
          <a:p>
            <a:r>
              <a:rPr lang="en-GB" sz="4400" dirty="0"/>
              <a:t>Voice of working age adults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83032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People and speech bubbles">
            <a:extLst>
              <a:ext uri="{FF2B5EF4-FFF2-40B4-BE49-F238E27FC236}">
                <a16:creationId xmlns:a16="http://schemas.microsoft.com/office/drawing/2014/main" id="{3CB01458-2DAC-954F-5F9A-D1C386223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19092" b="-4"/>
          <a:stretch/>
        </p:blipFill>
        <p:spPr>
          <a:xfrm>
            <a:off x="165370" y="2486843"/>
            <a:ext cx="2796528" cy="3675951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F47B-FF9E-C407-4160-2B2878093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9544" y="2277770"/>
            <a:ext cx="6063980" cy="36419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dirty="0"/>
              <a:t>Common issues highlighted through the review include the need for:</a:t>
            </a:r>
          </a:p>
          <a:p>
            <a:r>
              <a:rPr lang="en-GB" sz="2000" dirty="0"/>
              <a:t>More </a:t>
            </a:r>
            <a:r>
              <a:rPr lang="en-GB" sz="2000" b="1" dirty="0"/>
              <a:t>accessible support and services</a:t>
            </a:r>
            <a:r>
              <a:rPr lang="en-GB" sz="2000" dirty="0"/>
              <a:t>, and support promoted more widely. </a:t>
            </a:r>
          </a:p>
          <a:p>
            <a:r>
              <a:rPr lang="en-GB" sz="2000" b="1" dirty="0"/>
              <a:t>Simplify the referral processes</a:t>
            </a:r>
            <a:r>
              <a:rPr lang="en-GB" sz="2000" dirty="0"/>
              <a:t>, including for self-referral.</a:t>
            </a:r>
          </a:p>
          <a:p>
            <a:r>
              <a:rPr lang="en-GB" sz="2000" b="1" dirty="0"/>
              <a:t>Consider all needs</a:t>
            </a:r>
            <a:r>
              <a:rPr lang="en-GB" sz="2000" dirty="0"/>
              <a:t>, not just mental health (thresholds often on single issues) e.g. dual diagnosis.</a:t>
            </a:r>
          </a:p>
          <a:p>
            <a:r>
              <a:rPr lang="en-GB" sz="2000" b="1" dirty="0"/>
              <a:t>More joined-up services</a:t>
            </a:r>
            <a:r>
              <a:rPr lang="en-GB" sz="2000" dirty="0"/>
              <a:t>, working better together. Better information sharing between services.</a:t>
            </a:r>
          </a:p>
          <a:p>
            <a:r>
              <a:rPr lang="en-GB" sz="2000" dirty="0"/>
              <a:t>More </a:t>
            </a:r>
            <a:r>
              <a:rPr lang="en-GB" sz="2000" b="1" dirty="0"/>
              <a:t>involvement of peers and people with lived experience </a:t>
            </a:r>
            <a:r>
              <a:rPr lang="en-GB" sz="2000" dirty="0"/>
              <a:t>in developing services and more development of peer support roles.</a:t>
            </a:r>
          </a:p>
        </p:txBody>
      </p:sp>
    </p:spTree>
    <p:extLst>
      <p:ext uri="{BB962C8B-B14F-4D97-AF65-F5344CB8AC3E}">
        <p14:creationId xmlns:p14="http://schemas.microsoft.com/office/powerpoint/2010/main" val="133747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3AF68A-40C7-8F1D-D8B8-8C4FFC403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AB8C71A-69E8-793A-F8C2-1653D4E63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B0983-430F-9139-66EB-4B3F7AF2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0" y="702248"/>
            <a:ext cx="8285260" cy="1075811"/>
          </a:xfrm>
        </p:spPr>
        <p:txBody>
          <a:bodyPr anchor="b">
            <a:normAutofit/>
          </a:bodyPr>
          <a:lstStyle/>
          <a:p>
            <a:r>
              <a:rPr lang="en-GB" sz="4400" dirty="0"/>
              <a:t>Voice of working age adults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71D27702-01EE-1769-D5CA-EBAB9E448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83032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People and speech bubbles">
            <a:extLst>
              <a:ext uri="{FF2B5EF4-FFF2-40B4-BE49-F238E27FC236}">
                <a16:creationId xmlns:a16="http://schemas.microsoft.com/office/drawing/2014/main" id="{5F6E7FA3-6387-299A-4330-879296435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19092" b="-4"/>
          <a:stretch/>
        </p:blipFill>
        <p:spPr>
          <a:xfrm>
            <a:off x="234898" y="2478296"/>
            <a:ext cx="2679753" cy="3522454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1815-85F2-FDD7-41D9-BA729FE1E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651" y="2410737"/>
            <a:ext cx="5799980" cy="42040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/>
              <a:t>Common issues highlighted through the review include the need for:</a:t>
            </a:r>
          </a:p>
          <a:p>
            <a:r>
              <a:rPr lang="en-GB" sz="2000" dirty="0"/>
              <a:t>Taking a more </a:t>
            </a:r>
            <a:r>
              <a:rPr lang="en-GB" sz="2000" b="1" dirty="0"/>
              <a:t>trauma-informed approach</a:t>
            </a:r>
            <a:r>
              <a:rPr lang="en-GB" sz="2000" dirty="0"/>
              <a:t>. </a:t>
            </a:r>
          </a:p>
          <a:p>
            <a:r>
              <a:rPr lang="en-GB" sz="2000" dirty="0"/>
              <a:t>More </a:t>
            </a:r>
            <a:r>
              <a:rPr lang="en-GB" sz="2000" b="1" dirty="0"/>
              <a:t>mental health awareness and suicide prevention training</a:t>
            </a:r>
            <a:r>
              <a:rPr lang="en-GB" sz="2000" dirty="0"/>
              <a:t>.</a:t>
            </a:r>
          </a:p>
          <a:p>
            <a:r>
              <a:rPr lang="en-GB" sz="2000" b="1" dirty="0"/>
              <a:t>Waiting times reduced </a:t>
            </a:r>
            <a:r>
              <a:rPr lang="en-GB" sz="2000" dirty="0"/>
              <a:t>and more support for those on waiting lists/who don’t meet thresholds.</a:t>
            </a:r>
          </a:p>
          <a:p>
            <a:r>
              <a:rPr lang="en-GB" sz="2000" dirty="0"/>
              <a:t>Higher levels of / more accessible support for those who were </a:t>
            </a:r>
            <a:r>
              <a:rPr lang="en-GB" sz="2000" b="1" dirty="0"/>
              <a:t>recently discharged from an in-patient stay</a:t>
            </a:r>
            <a:r>
              <a:rPr lang="en-GB" sz="2000" dirty="0"/>
              <a:t>. </a:t>
            </a:r>
          </a:p>
          <a:p>
            <a:r>
              <a:rPr lang="en-GB" sz="2000" dirty="0"/>
              <a:t>More </a:t>
            </a:r>
            <a:r>
              <a:rPr lang="en-GB" sz="2000" b="1" dirty="0"/>
              <a:t>support to families and carers </a:t>
            </a:r>
            <a:r>
              <a:rPr lang="en-GB" sz="2000" dirty="0"/>
              <a:t>supporting those with mental illnesses.</a:t>
            </a:r>
          </a:p>
          <a:p>
            <a:endParaRPr lang="en-GB" sz="750" dirty="0"/>
          </a:p>
        </p:txBody>
      </p:sp>
    </p:spTree>
    <p:extLst>
      <p:ext uri="{BB962C8B-B14F-4D97-AF65-F5344CB8AC3E}">
        <p14:creationId xmlns:p14="http://schemas.microsoft.com/office/powerpoint/2010/main" val="25769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6E58-9690-03CF-2E77-4BD4C20D6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5EA5A-3B60-90C6-BA91-DDF2E985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759684"/>
            <a:ext cx="8285260" cy="1075811"/>
          </a:xfrm>
        </p:spPr>
        <p:txBody>
          <a:bodyPr anchor="b">
            <a:noAutofit/>
          </a:bodyPr>
          <a:lstStyle/>
          <a:p>
            <a:r>
              <a:rPr lang="en-GB" sz="4000" dirty="0"/>
              <a:t>Brighton &amp; Hove Mental Health Lived Experience Advisory Group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83032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B7736-D49C-F6D4-1A14-E7EA2DD63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5" y="2442535"/>
            <a:ext cx="4767944" cy="3934820"/>
          </a:xfrm>
        </p:spPr>
        <p:txBody>
          <a:bodyPr anchor="t">
            <a:normAutofit fontScale="40000" lnSpcReduction="20000"/>
          </a:bodyPr>
          <a:lstStyle/>
          <a:p>
            <a:r>
              <a:rPr lang="en-GB" sz="5000" dirty="0"/>
              <a:t>LEAG was established in </a:t>
            </a:r>
            <a:r>
              <a:rPr lang="en-GB" sz="5000" b="1" dirty="0"/>
              <a:t>2021</a:t>
            </a:r>
            <a:r>
              <a:rPr lang="en-GB" sz="5000" dirty="0"/>
              <a:t>.</a:t>
            </a:r>
          </a:p>
          <a:p>
            <a:r>
              <a:rPr lang="en-GB" sz="5000" dirty="0"/>
              <a:t>We work alongside</a:t>
            </a:r>
            <a:r>
              <a:rPr lang="en-GB" sz="5000" b="1" dirty="0"/>
              <a:t> commissioners and mental health staff</a:t>
            </a:r>
            <a:r>
              <a:rPr lang="en-GB" sz="5000" dirty="0"/>
              <a:t>. </a:t>
            </a:r>
          </a:p>
          <a:p>
            <a:r>
              <a:rPr lang="en-GB" sz="5000" dirty="0"/>
              <a:t>Share our </a:t>
            </a:r>
            <a:r>
              <a:rPr lang="en-GB" sz="5000" b="1" dirty="0"/>
              <a:t>feedback, challenge decisions and support the co-production </a:t>
            </a:r>
            <a:r>
              <a:rPr lang="en-GB" sz="5000" dirty="0"/>
              <a:t>of the Community Mental Health Transformation Programme.</a:t>
            </a:r>
          </a:p>
          <a:p>
            <a:r>
              <a:rPr lang="en-GB" sz="5000" dirty="0"/>
              <a:t>We have spoken with </a:t>
            </a:r>
            <a:r>
              <a:rPr lang="en-GB" sz="5000" b="1" dirty="0"/>
              <a:t>over 300 people </a:t>
            </a:r>
            <a:r>
              <a:rPr lang="en-GB" sz="5000" dirty="0"/>
              <a:t>about their experiences of mental health services.</a:t>
            </a:r>
          </a:p>
          <a:p>
            <a:r>
              <a:rPr lang="en-GB" sz="5000" dirty="0"/>
              <a:t>We have meaningfully involved and supported </a:t>
            </a:r>
            <a:r>
              <a:rPr lang="en-GB" sz="5000" b="1" dirty="0"/>
              <a:t>37 people in lived experience roles</a:t>
            </a:r>
            <a:r>
              <a:rPr lang="en-GB" sz="5000" dirty="0"/>
              <a:t>.</a:t>
            </a:r>
          </a:p>
          <a:p>
            <a:endParaRPr lang="en-GB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C5E29-FB46-7BF4-4EF0-04F5C136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299" y="2628136"/>
            <a:ext cx="3589331" cy="25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12E314-1F39-8471-835A-B0D719D53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06DD-D487-C468-051A-103CC5D07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21E70-3A3D-D8DF-9F8B-82A99980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10" y="632622"/>
            <a:ext cx="8285260" cy="1075811"/>
          </a:xfrm>
        </p:spPr>
        <p:txBody>
          <a:bodyPr anchor="b">
            <a:normAutofit/>
          </a:bodyPr>
          <a:lstStyle/>
          <a:p>
            <a:r>
              <a:rPr lang="en-GB" sz="3450" dirty="0"/>
              <a:t>What has the B&amp;H Lived Experience Advisory Group been saying? (1)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1E9804-0974-0240-D428-FBE0C180B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83032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4" name="Picture 3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2124542-1424-635E-BFBF-C5924F89F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8"/>
          <a:stretch/>
        </p:blipFill>
        <p:spPr>
          <a:xfrm>
            <a:off x="179280" y="2942793"/>
            <a:ext cx="2788092" cy="2957908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F81B2-8D38-CB61-4C08-D152200B7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7373" y="2218469"/>
            <a:ext cx="6095758" cy="4112534"/>
          </a:xfrm>
        </p:spPr>
        <p:txBody>
          <a:bodyPr anchor="t">
            <a:normAutofit fontScale="25000" lnSpcReduction="20000"/>
          </a:bodyPr>
          <a:lstStyle/>
          <a:p>
            <a:r>
              <a:rPr lang="en-GB" sz="7200" b="1" dirty="0"/>
              <a:t>Peer support </a:t>
            </a:r>
            <a:r>
              <a:rPr lang="en-GB" sz="7200" dirty="0"/>
              <a:t>is essential - we need it in every mental health service working alongside clinicians. </a:t>
            </a:r>
          </a:p>
          <a:p>
            <a:r>
              <a:rPr lang="en-GB" sz="7200" b="1" dirty="0"/>
              <a:t>Trauma support and interventions </a:t>
            </a:r>
            <a:r>
              <a:rPr lang="en-GB" sz="7200" dirty="0"/>
              <a:t>are lacking for all those who desperately need it.</a:t>
            </a:r>
          </a:p>
          <a:p>
            <a:r>
              <a:rPr lang="en-GB" sz="7200" dirty="0"/>
              <a:t>Our use of </a:t>
            </a:r>
            <a:r>
              <a:rPr lang="en-GB" sz="7200" b="1" dirty="0"/>
              <a:t>language and labels </a:t>
            </a:r>
            <a:r>
              <a:rPr lang="en-GB" sz="7200" dirty="0"/>
              <a:t>in mental health is important and affects the way people interact with services. </a:t>
            </a:r>
          </a:p>
          <a:p>
            <a:r>
              <a:rPr lang="en-GB" sz="7200" dirty="0"/>
              <a:t>There are still </a:t>
            </a:r>
            <a:r>
              <a:rPr lang="en-GB" sz="7200" b="1" dirty="0"/>
              <a:t>large gaps between services </a:t>
            </a:r>
            <a:r>
              <a:rPr lang="en-GB" sz="7200" dirty="0"/>
              <a:t>meaning people cannot access the support they need due to service thresholds and barriers to access.</a:t>
            </a:r>
          </a:p>
          <a:p>
            <a:r>
              <a:rPr lang="en-GB" sz="7200" dirty="0"/>
              <a:t>Signposting is essential to get right, people need </a:t>
            </a:r>
            <a:r>
              <a:rPr lang="en-GB" sz="7200" b="1" dirty="0"/>
              <a:t>guided signposting </a:t>
            </a:r>
            <a:r>
              <a:rPr lang="en-GB" sz="7200" dirty="0"/>
              <a:t>and they need easy-to-use digital and printed information. </a:t>
            </a:r>
          </a:p>
          <a:p>
            <a:r>
              <a:rPr lang="en-GB" sz="7200" dirty="0"/>
              <a:t>People are concerned about their </a:t>
            </a:r>
            <a:r>
              <a:rPr lang="en-GB" sz="7200" b="1" dirty="0"/>
              <a:t>data records </a:t>
            </a:r>
            <a:r>
              <a:rPr lang="en-GB" sz="7200" dirty="0"/>
              <a:t>and how they are shared and used across services. </a:t>
            </a:r>
          </a:p>
          <a:p>
            <a:r>
              <a:rPr lang="en-GB" sz="7200" dirty="0"/>
              <a:t>People want </a:t>
            </a:r>
            <a:r>
              <a:rPr lang="en-GB" sz="7200" b="1" dirty="0"/>
              <a:t>services to talk to each other </a:t>
            </a:r>
            <a:r>
              <a:rPr lang="en-GB" sz="7200" dirty="0"/>
              <a:t>and communicate better so they don’t have to keep repeating their needs and history. </a:t>
            </a:r>
          </a:p>
          <a:p>
            <a:r>
              <a:rPr lang="en-GB" sz="7200" dirty="0"/>
              <a:t>People still do not get the </a:t>
            </a:r>
            <a:r>
              <a:rPr lang="en-GB" sz="7200" b="1" dirty="0"/>
              <a:t>help they need when they are struggling </a:t>
            </a:r>
            <a:r>
              <a:rPr lang="en-GB" sz="7200" dirty="0"/>
              <a:t>or in crisis. </a:t>
            </a:r>
          </a:p>
          <a:p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1908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276EF7-BA77-B5EF-AE24-E5FC9AA29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E20B4-9C76-B670-4373-3686C3A9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37400"/>
            <a:ext cx="8358525" cy="1213567"/>
          </a:xfrm>
        </p:spPr>
        <p:txBody>
          <a:bodyPr anchor="b">
            <a:normAutofit/>
          </a:bodyPr>
          <a:lstStyle/>
          <a:p>
            <a:r>
              <a:rPr lang="en-GB" sz="3450" dirty="0"/>
              <a:t>What has the B&amp;H Lived Experience Advisory Group been saying? (2)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1840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23CB-9323-48CD-8728-671C9606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5" y="2290870"/>
            <a:ext cx="5920149" cy="4300494"/>
          </a:xfrm>
        </p:spPr>
        <p:txBody>
          <a:bodyPr anchor="t">
            <a:normAutofit fontScale="85000" lnSpcReduction="20000"/>
          </a:bodyPr>
          <a:lstStyle/>
          <a:p>
            <a:r>
              <a:rPr lang="en-GB" dirty="0"/>
              <a:t>Services need to understand the </a:t>
            </a:r>
            <a:r>
              <a:rPr lang="en-GB" b="1" dirty="0"/>
              <a:t>lived experience and carer perspectives </a:t>
            </a:r>
            <a:r>
              <a:rPr lang="en-GB" dirty="0"/>
              <a:t>to ensure their services are accessible and effective. </a:t>
            </a:r>
          </a:p>
          <a:p>
            <a:r>
              <a:rPr lang="en-GB" dirty="0"/>
              <a:t>People want to be </a:t>
            </a:r>
            <a:r>
              <a:rPr lang="en-GB" b="1" dirty="0"/>
              <a:t>part of their own recovery </a:t>
            </a:r>
            <a:r>
              <a:rPr lang="en-GB" dirty="0"/>
              <a:t>decisions. </a:t>
            </a:r>
          </a:p>
          <a:p>
            <a:r>
              <a:rPr lang="en-GB" b="1" dirty="0"/>
              <a:t>Carers, friends and family involvement and information </a:t>
            </a:r>
            <a:r>
              <a:rPr lang="en-GB" dirty="0"/>
              <a:t>are essential, many people needing help cannot advocate for themselves. </a:t>
            </a:r>
          </a:p>
          <a:p>
            <a:r>
              <a:rPr lang="en-GB" b="1" dirty="0"/>
              <a:t>Staff need to reflect our communities </a:t>
            </a:r>
            <a:r>
              <a:rPr lang="en-GB" dirty="0"/>
              <a:t>- people want to see people like them in mental health spaces. </a:t>
            </a:r>
          </a:p>
          <a:p>
            <a:r>
              <a:rPr lang="en-GB" dirty="0"/>
              <a:t>People want </a:t>
            </a:r>
            <a:r>
              <a:rPr lang="en-GB" b="1" dirty="0"/>
              <a:t>different mental health service delivery offers </a:t>
            </a:r>
            <a:r>
              <a:rPr lang="en-GB" dirty="0"/>
              <a:t>- online, in person, close to home, evening and weekend services.</a:t>
            </a:r>
          </a:p>
          <a:p>
            <a:r>
              <a:rPr lang="en-GB" dirty="0"/>
              <a:t>People do not want to have to keep </a:t>
            </a:r>
            <a:r>
              <a:rPr lang="en-GB" b="1" dirty="0"/>
              <a:t>completing new assessments and forms</a:t>
            </a:r>
            <a:r>
              <a:rPr lang="en-GB" dirty="0"/>
              <a:t> for every service they access.</a:t>
            </a:r>
          </a:p>
          <a:p>
            <a:r>
              <a:rPr lang="en-GB" dirty="0"/>
              <a:t>Support for people who are neurodivergent is needed, services are often not </a:t>
            </a:r>
            <a:r>
              <a:rPr lang="en-GB" b="1" dirty="0"/>
              <a:t>neurodivergent friendly </a:t>
            </a:r>
            <a:r>
              <a:rPr lang="en-GB" dirty="0"/>
              <a:t>or supportive and staff are not sufficiently trained to understand people’s needs. </a:t>
            </a:r>
          </a:p>
          <a:p>
            <a:endParaRPr lang="en-GB" sz="1275" dirty="0"/>
          </a:p>
        </p:txBody>
      </p:sp>
      <p:pic>
        <p:nvPicPr>
          <p:cNvPr id="4" name="Picture 3" descr="A group of people sitting around tables in a room&#10;&#10;Description automatically generated">
            <a:extLst>
              <a:ext uri="{FF2B5EF4-FFF2-40B4-BE49-F238E27FC236}">
                <a16:creationId xmlns:a16="http://schemas.microsoft.com/office/drawing/2014/main" id="{23434F4B-530B-1DAA-7584-DCDD343B5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2" r="-4" b="6534"/>
          <a:stretch/>
        </p:blipFill>
        <p:spPr>
          <a:xfrm>
            <a:off x="6254884" y="2867005"/>
            <a:ext cx="2695463" cy="28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EF1CB"/>
                </a:solidFill>
              </a:rPr>
              <a:t>MHSS Recommissioning Engagement Workshop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100" b="1" dirty="0"/>
              <a:t>CAPITAL and Southdown</a:t>
            </a:r>
          </a:p>
          <a:p>
            <a:r>
              <a:rPr lang="en-US" sz="2100" b="1" dirty="0"/>
              <a:t>West Sussex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4B9A-43C1-1BA7-9620-65A0C68F3564}"/>
              </a:ext>
            </a:extLst>
          </p:cNvPr>
          <p:cNvSpPr txBox="1"/>
          <p:nvPr/>
        </p:nvSpPr>
        <p:spPr>
          <a:xfrm>
            <a:off x="4323848" y="1661862"/>
            <a:ext cx="2383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defTabSz="342900"/>
            <a:r>
              <a:rPr lang="en-US" sz="1350" dirty="0">
                <a:solidFill>
                  <a:srgbClr val="FFFFFF"/>
                </a:solidFill>
                <a:latin typeface="Corbel" panose="020B0503020204020204"/>
              </a:rPr>
              <a:t>27th November 2024</a:t>
            </a:r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1FEFF60C-CB6E-5D98-5C10-D69B793E2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4" y="935307"/>
            <a:ext cx="1707615" cy="4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16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576C-51B3-D79C-2D98-6F531786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EF1CB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98396-6421-06F7-6B87-7B2243D37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Duncan Marshall, CEO CAPITAL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800" dirty="0"/>
              <a:t>Independent Review for MHSS in West Sussex on behalf of Southdown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Review team includes Lydia Taylor, Lived Experience Consultant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Our Aims:</a:t>
            </a:r>
          </a:p>
          <a:p>
            <a:pPr lvl="1">
              <a:spcAft>
                <a:spcPts val="0"/>
              </a:spcAft>
              <a:buFont typeface="Courier New" pitchFamily="18" charset="2"/>
              <a:buChar char="o"/>
            </a:pPr>
            <a:r>
              <a:rPr lang="en-US" dirty="0"/>
              <a:t>Provide accounts of the public's perception in West Sussex</a:t>
            </a:r>
          </a:p>
          <a:p>
            <a:pPr lvl="1">
              <a:spcAft>
                <a:spcPts val="0"/>
              </a:spcAft>
              <a:buFont typeface="Courier New" pitchFamily="18" charset="2"/>
              <a:buChar char="o"/>
            </a:pPr>
            <a:r>
              <a:rPr lang="en-US" dirty="0"/>
              <a:t>Share insights from those with lived experience in West Sussex</a:t>
            </a:r>
          </a:p>
          <a:p>
            <a:pPr lvl="1">
              <a:spcAft>
                <a:spcPts val="0"/>
              </a:spcAft>
              <a:buFont typeface="Courier New" pitchFamily="18" charset="2"/>
              <a:buChar char="o"/>
            </a:pPr>
            <a:r>
              <a:rPr lang="en-US" dirty="0"/>
              <a:t>Support Southdown with analysis and recommendations. </a:t>
            </a:r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CC8D19A2-FD0F-0156-4ACC-DDAF88A6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4" y="935307"/>
            <a:ext cx="1707615" cy="4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84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5BEA-28D2-596C-8B0D-A904FDA3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EF1CB"/>
                </a:solidFill>
              </a:rPr>
              <a:t>What do we know so far?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BC91A-D156-B974-8DED-D9355F032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14313" indent="-214313">
              <a:buFont typeface="Arial" pitchFamily="18" charset="2"/>
              <a:buChar char="•"/>
            </a:pPr>
            <a:r>
              <a:rPr lang="en-US" dirty="0">
                <a:solidFill>
                  <a:srgbClr val="FEF1CB"/>
                </a:solidFill>
              </a:rPr>
              <a:t>Account from Mental Health Needs Assessment in </a:t>
            </a:r>
            <a:r>
              <a:rPr lang="en-US" dirty="0" err="1">
                <a:solidFill>
                  <a:srgbClr val="FEF1CB"/>
                </a:solidFill>
              </a:rPr>
              <a:t>WSx</a:t>
            </a:r>
            <a:endParaRPr lang="en-US" dirty="0">
              <a:solidFill>
                <a:srgbClr val="FEF1CB"/>
              </a:solidFill>
            </a:endParaRPr>
          </a:p>
          <a:p>
            <a:pPr marL="214313" indent="-214313">
              <a:buFont typeface="Arial" pitchFamily="18" charset="2"/>
              <a:buChar char="•"/>
            </a:pPr>
            <a:r>
              <a:rPr lang="en-US" dirty="0">
                <a:solidFill>
                  <a:srgbClr val="FEF1CB"/>
                </a:solidFill>
              </a:rPr>
              <a:t>Voices of those with Lived Experience.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619C1C-76D4-B82E-837F-1E9B2D2CFE7D}"/>
              </a:ext>
            </a:extLst>
          </p:cNvPr>
          <p:cNvSpPr txBox="1"/>
          <p:nvPr/>
        </p:nvSpPr>
        <p:spPr>
          <a:xfrm>
            <a:off x="2646947" y="1699460"/>
            <a:ext cx="6166184" cy="36009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sz="1350" b="1" dirty="0">
                <a:solidFill>
                  <a:srgbClr val="000000"/>
                </a:solidFill>
                <a:latin typeface="Corbel" panose="020B0503020204020204"/>
              </a:rPr>
              <a:t>Mental Health Needs Assessment in WSX Summary: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defTabSz="342900"/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Overall Reflections/ Recommendations: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More timely and accessible services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Reduction in service provision gaps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Informed &amp; coordinated MHSS</a:t>
            </a:r>
          </a:p>
          <a:p>
            <a:pPr marL="214313" indent="-214313" defTabSz="342900">
              <a:buFont typeface="Arial"/>
              <a:buChar char="•"/>
            </a:pPr>
            <a:r>
              <a:rPr lang="en-GB" sz="1350" dirty="0">
                <a:solidFill>
                  <a:srgbClr val="000000"/>
                </a:solidFill>
                <a:latin typeface="Corbel" panose="020B0503020204020204"/>
              </a:rPr>
              <a:t>Personalised</a:t>
            </a: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 care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Holistic support considerations</a:t>
            </a:r>
          </a:p>
          <a:p>
            <a:pPr marL="214313" indent="-214313" defTabSz="342900">
              <a:buFont typeface="Arial"/>
              <a:buChar char="•"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defTabSz="342900"/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Examples of Considerations: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Accessibility of Information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System-wide approach through different aged services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Preventative support rather than reactive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Review of staffing resources &amp; effectiveness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Improved out-of-hours support. </a:t>
            </a:r>
          </a:p>
        </p:txBody>
      </p:sp>
      <p:pic>
        <p:nvPicPr>
          <p:cNvPr id="8" name="Picture 7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9DB40A7E-000B-6A02-48AB-D3BADA46E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4" y="935307"/>
            <a:ext cx="1707615" cy="4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47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5BEA-28D2-596C-8B0D-A904FDA3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EF1CB"/>
                </a:solidFill>
              </a:rPr>
              <a:t>What do we know so far?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BC91A-D156-B974-8DED-D9355F032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14313" indent="-214313">
              <a:buFont typeface="Arial" pitchFamily="18" charset="2"/>
              <a:buChar char="•"/>
            </a:pPr>
            <a:r>
              <a:rPr lang="en-US" dirty="0">
                <a:solidFill>
                  <a:srgbClr val="FEF1CB"/>
                </a:solidFill>
              </a:rPr>
              <a:t>Voices of those with Lived Experience.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619C1C-76D4-B82E-837F-1E9B2D2CFE7D}"/>
              </a:ext>
            </a:extLst>
          </p:cNvPr>
          <p:cNvSpPr txBox="1"/>
          <p:nvPr/>
        </p:nvSpPr>
        <p:spPr>
          <a:xfrm>
            <a:off x="2668595" y="1158267"/>
            <a:ext cx="6166184" cy="46397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sz="1350" b="1" dirty="0">
                <a:solidFill>
                  <a:srgbClr val="000000"/>
                </a:solidFill>
                <a:latin typeface="Corbel" panose="020B0503020204020204"/>
              </a:rPr>
              <a:t>WSX Lived Experience Advisory Group (LEAG):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defTabSz="342900"/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Overall Reflections/ Recommendations: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There is a lack of Trauma support.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The use of language and labels in Mental Health is very important and impacts engagement. This includes the effectiveness of signposting.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There are large gaps between services leading to barriers.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People want to be part of their own recovery decisions. If this isn't possible the family, friends and carers involvement is essential for advocation. </a:t>
            </a:r>
          </a:p>
          <a:p>
            <a:pPr marL="214313" indent="-214313" defTabSz="342900">
              <a:buFont typeface="Arial"/>
              <a:buChar char="•"/>
            </a:pPr>
            <a:endParaRPr lang="en-US" sz="1350" dirty="0">
              <a:solidFill>
                <a:srgbClr val="FF0000"/>
              </a:solidFill>
              <a:latin typeface="Corbel" panose="020B0503020204020204"/>
            </a:endParaRPr>
          </a:p>
          <a:p>
            <a:pPr marL="214313" indent="-214313" defTabSz="342900">
              <a:buFont typeface="Arial"/>
              <a:buChar char="•"/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defTabSz="342900"/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Examples of Considerations: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Peer support is essential and should be available in every service.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An improvement in transparency about data record keeping and sharing.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Increase, promote and improve continuity between services, they need to work together.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Lived experience input, including carers is essential.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Improve accessibility of services and their delivery. </a:t>
            </a:r>
          </a:p>
          <a:p>
            <a:pPr marL="214313" indent="-214313" defTabSz="342900"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Better understanding and support for Neurodivergent people. Current services do not meet people's needs. </a:t>
            </a:r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E4DA40BA-8D64-1AA9-12D7-DF472D053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4" y="935307"/>
            <a:ext cx="1707615" cy="4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642784" y="1499100"/>
            <a:ext cx="5367619" cy="4907334"/>
          </a:xfrm>
        </p:spPr>
        <p:txBody>
          <a:bodyPr lIns="91440" tIns="45720" rIns="91440" bIns="45720" anchor="ctr"/>
          <a:lstStyle/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Charity and Specialist Housing Association since 1972  </a:t>
            </a:r>
          </a:p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Sussex based</a:t>
            </a:r>
          </a:p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£32m income</a:t>
            </a:r>
          </a:p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850 staff </a:t>
            </a:r>
          </a:p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11,500 clients 2024</a:t>
            </a:r>
          </a:p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3,500 clients at one time</a:t>
            </a:r>
          </a:p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60+ support services</a:t>
            </a:r>
          </a:p>
          <a:p>
            <a:pPr marL="668020" lvl="1" indent="-5715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ulish" pitchFamily="2" charset="0"/>
              </a:rPr>
              <a:t>2 Lead Provider contracts</a:t>
            </a:r>
          </a:p>
        </p:txBody>
      </p:sp>
      <p:pic>
        <p:nvPicPr>
          <p:cNvPr id="9" name="Picture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4" t="1586" r="19517" b="1408"/>
          <a:stretch/>
        </p:blipFill>
        <p:spPr>
          <a:xfrm>
            <a:off x="-84408" y="-27384"/>
            <a:ext cx="3653885" cy="6907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About Southdown</a:t>
            </a:r>
          </a:p>
        </p:txBody>
      </p:sp>
    </p:spTree>
    <p:extLst>
      <p:ext uri="{BB962C8B-B14F-4D97-AF65-F5344CB8AC3E}">
        <p14:creationId xmlns:p14="http://schemas.microsoft.com/office/powerpoint/2010/main" val="2514839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EF1CB"/>
                </a:solidFill>
              </a:rPr>
              <a:t>Thank you and questions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100" b="1" dirty="0"/>
              <a:t>CAPITAL and Southdown</a:t>
            </a:r>
          </a:p>
          <a:p>
            <a:r>
              <a:rPr lang="en-US" sz="2100" b="1" dirty="0"/>
              <a:t>West Sussex</a:t>
            </a:r>
          </a:p>
        </p:txBody>
      </p:sp>
      <p:pic>
        <p:nvPicPr>
          <p:cNvPr id="6" name="Picture 5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8BA3E6C0-A168-4F7B-E133-C1A4076A8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4" y="935307"/>
            <a:ext cx="1707615" cy="4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96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body of water with clouds in the sky&#10;&#10;Description automatically generated">
            <a:extLst>
              <a:ext uri="{FF2B5EF4-FFF2-40B4-BE49-F238E27FC236}">
                <a16:creationId xmlns:a16="http://schemas.microsoft.com/office/drawing/2014/main" id="{E1C1009D-5B72-8994-CA82-227CE11E74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2" b="16432"/>
          <a:stretch>
            <a:fillRect/>
          </a:stretch>
        </p:blipFill>
        <p:spPr/>
      </p:pic>
      <p:sp>
        <p:nvSpPr>
          <p:cNvPr id="66" name="Text Placeholder 65"/>
          <p:cNvSpPr>
            <a:spLocks noGrp="1"/>
          </p:cNvSpPr>
          <p:nvPr>
            <p:ph type="body" sz="quarter" idx="12"/>
          </p:nvPr>
        </p:nvSpPr>
        <p:spPr/>
        <p:txBody>
          <a:bodyPr lIns="68580" tIns="405000" rIns="68580" bIns="34290" anchor="t"/>
          <a:lstStyle/>
          <a:p>
            <a:r>
              <a:rPr lang="en-US" b="1" dirty="0"/>
              <a:t>What is in the Specification?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49316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b="1" dirty="0"/>
              <a:t>Overview of Mental Health Support Services (MHSS)</a:t>
            </a:r>
          </a:p>
          <a:p>
            <a:r>
              <a:rPr lang="en-US" sz="1800" b="1" dirty="0"/>
              <a:t>Aim</a:t>
            </a:r>
            <a:r>
              <a:rPr lang="en-US" sz="1800" dirty="0"/>
              <a:t>: Improve adult mental health and wellbeing in Brighton &amp; Hove and West Sussex.</a:t>
            </a:r>
          </a:p>
          <a:p>
            <a:r>
              <a:rPr lang="en-US" sz="1800" b="1" dirty="0"/>
              <a:t>Focus</a:t>
            </a:r>
            <a:r>
              <a:rPr lang="en-US" sz="1800" dirty="0"/>
              <a:t>: Inclusivity, prevention, and addressing health inequalities.</a:t>
            </a:r>
          </a:p>
          <a:p>
            <a:endParaRPr lang="en-US" sz="1800" dirty="0"/>
          </a:p>
          <a:p>
            <a:r>
              <a:rPr lang="en-US" sz="1800" b="1" dirty="0"/>
              <a:t>Core Principles</a:t>
            </a:r>
            <a:r>
              <a:rPr lang="en-US" sz="18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Address health inequalities and promote inclusivity.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Co-produce services with users, carers, and communities.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Deliver accessible, person-</a:t>
            </a:r>
            <a:r>
              <a:rPr lang="en-US" sz="1800" dirty="0" err="1"/>
              <a:t>centred</a:t>
            </a:r>
            <a:r>
              <a:rPr lang="en-US" sz="1800" dirty="0"/>
              <a:t> support.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Foster partnership across health and care systems.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 evidence-based and trauma-informed care.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Innovate to meet local needs.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Promote prevention and reduce mental health stigma.</a:t>
            </a:r>
          </a:p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 of MHSS in Brighton &amp; Hove and West Sussex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69114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395536" y="188640"/>
            <a:ext cx="5940425" cy="991518"/>
          </a:xfrm>
        </p:spPr>
        <p:txBody>
          <a:bodyPr/>
          <a:lstStyle/>
          <a:p>
            <a:r>
              <a:rPr lang="en-US" b="1" dirty="0"/>
              <a:t>Key Services Areas </a:t>
            </a:r>
            <a:endParaRPr lang="en-GB" b="1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539552" y="1484784"/>
            <a:ext cx="8028384" cy="4464494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/>
              <a:t>1. Provider Responsibilities</a:t>
            </a:r>
            <a:r>
              <a:rPr lang="en-US" sz="1600" dirty="0"/>
              <a:t>:</a:t>
            </a:r>
          </a:p>
          <a:p>
            <a:r>
              <a:rPr lang="en-US" sz="1600" dirty="0"/>
              <a:t>Governance, data collection, and system leadership.</a:t>
            </a:r>
          </a:p>
          <a:p>
            <a:r>
              <a:rPr lang="en-US" sz="1600" dirty="0"/>
              <a:t>Establish/sustain independent Lived Experience Advisory Group (LEAG).</a:t>
            </a:r>
          </a:p>
          <a:p>
            <a:r>
              <a:rPr lang="en-US" sz="1600" b="1" dirty="0"/>
              <a:t>2. Community Development, Prevention, and Promotion</a:t>
            </a:r>
            <a:r>
              <a:rPr lang="en-US" sz="1600" dirty="0"/>
              <a:t>:</a:t>
            </a:r>
          </a:p>
          <a:p>
            <a:r>
              <a:rPr lang="en-US" sz="1600" dirty="0"/>
              <a:t>Strengthen community wellbeing through asset-based development.</a:t>
            </a:r>
          </a:p>
          <a:p>
            <a:r>
              <a:rPr lang="en-US" sz="1600" dirty="0"/>
              <a:t>Anti-stigma campaigns, workforce training, and suicide prevention initiatives.</a:t>
            </a:r>
          </a:p>
          <a:p>
            <a:r>
              <a:rPr lang="en-US" sz="1600" b="1" dirty="0"/>
              <a:t>3. Advice, Information, and Guidance</a:t>
            </a:r>
            <a:r>
              <a:rPr lang="en-US" sz="1600" dirty="0"/>
              <a:t>:</a:t>
            </a:r>
          </a:p>
          <a:p>
            <a:r>
              <a:rPr lang="en-US" sz="1600" dirty="0"/>
              <a:t>Early intervention, peer support, digital resources, and social prescribing.</a:t>
            </a:r>
          </a:p>
          <a:p>
            <a:r>
              <a:rPr lang="en-US" sz="1600" dirty="0"/>
              <a:t>Focus on practical support like welfare, housing, and debt advice.</a:t>
            </a:r>
          </a:p>
          <a:p>
            <a:r>
              <a:rPr lang="en-US" sz="1600" b="1" dirty="0"/>
              <a:t>4. Getting Support</a:t>
            </a:r>
            <a:r>
              <a:rPr lang="en-US" sz="1600" dirty="0"/>
              <a:t>:</a:t>
            </a:r>
          </a:p>
          <a:p>
            <a:r>
              <a:rPr lang="en-US" sz="1600" dirty="0" err="1"/>
              <a:t>Personalised</a:t>
            </a:r>
            <a:r>
              <a:rPr lang="en-US" sz="1600" dirty="0"/>
              <a:t> care plans, crisis support, and </a:t>
            </a:r>
            <a:r>
              <a:rPr lang="en-US" sz="1600" dirty="0" err="1"/>
              <a:t>behavioural</a:t>
            </a:r>
            <a:r>
              <a:rPr lang="en-US" sz="1600" dirty="0"/>
              <a:t> interventions.</a:t>
            </a:r>
          </a:p>
          <a:p>
            <a:r>
              <a:rPr lang="en-US" sz="1600" dirty="0"/>
              <a:t>Integration with wider health interventions and services.</a:t>
            </a:r>
          </a:p>
          <a:p>
            <a:r>
              <a:rPr lang="en-US" sz="1600" dirty="0"/>
              <a:t>Align with </a:t>
            </a:r>
            <a:r>
              <a:rPr lang="en-US" sz="1600" dirty="0" err="1"/>
              <a:t>Neighbourhood</a:t>
            </a:r>
            <a:r>
              <a:rPr lang="en-US" sz="1600" dirty="0"/>
              <a:t> Integrated Community Teams (ICT) and the NHMT model to deliver seamless, integrated care.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368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79512" y="1700809"/>
            <a:ext cx="7848872" cy="4968551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/>
              <a:t>Eligibility</a:t>
            </a:r>
            <a:r>
              <a:rPr lang="en-US" sz="1600" dirty="0"/>
              <a:t>:</a:t>
            </a:r>
          </a:p>
          <a:p>
            <a:r>
              <a:rPr lang="en-US" sz="1600" dirty="0"/>
              <a:t>Adults with wellbeing or functional mental health needs,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High-risk groups (e.g., suicide risk, </a:t>
            </a:r>
            <a:r>
              <a:rPr lang="en-US" sz="1600" dirty="0" err="1"/>
              <a:t>marginalised</a:t>
            </a:r>
            <a:r>
              <a:rPr lang="en-US" sz="1600" dirty="0"/>
              <a:t> populations).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Families and carers of individuals with mental health issues.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Targeted communities (e.g., LGBTQ+, ethnic minorities, neurodivergent individuals).</a:t>
            </a:r>
          </a:p>
          <a:p>
            <a:r>
              <a:rPr lang="en-US" sz="1600" b="1" dirty="0"/>
              <a:t>Exclusions</a:t>
            </a:r>
            <a:r>
              <a:rPr lang="en-US" sz="1600" dirty="0"/>
              <a:t>:</a:t>
            </a:r>
          </a:p>
          <a:p>
            <a:pPr lvl="1"/>
            <a:r>
              <a:rPr lang="en-US" sz="1600" dirty="0"/>
              <a:t>Specialist dementia services, under-18s (unless transitional), secondary care needs.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Access</a:t>
            </a:r>
            <a:r>
              <a:rPr lang="en-US" sz="1600" dirty="0"/>
              <a:t>:</a:t>
            </a:r>
          </a:p>
          <a:p>
            <a:pPr marL="556022" indent="-285750">
              <a:buFont typeface="Arial" panose="020B0604020202020204" pitchFamily="34" charset="0"/>
              <a:buChar char="•"/>
            </a:pPr>
            <a:r>
              <a:rPr lang="en-US" sz="1600" dirty="0"/>
              <a:t>Open-access with self-referral options.</a:t>
            </a:r>
          </a:p>
          <a:p>
            <a:pPr marL="556022" indent="-285750">
              <a:buFont typeface="Arial" panose="020B0604020202020204" pitchFamily="34" charset="0"/>
              <a:buChar char="•"/>
            </a:pPr>
            <a:r>
              <a:rPr lang="en-US" sz="1600" dirty="0"/>
              <a:t>Coordinated triage (incl. NMHTs) to ensure appropriate interventions.</a:t>
            </a:r>
          </a:p>
          <a:p>
            <a:pPr marL="556022" indent="-285750">
              <a:buFont typeface="Arial" panose="020B0604020202020204" pitchFamily="34" charset="0"/>
              <a:buChar char="•"/>
            </a:pPr>
            <a:r>
              <a:rPr lang="en-US" sz="1600" dirty="0"/>
              <a:t>Processes to increase ease of access and reduce barriers for underserved communities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Accessibility and Eligibility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64283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79512" y="1484784"/>
            <a:ext cx="8280920" cy="518457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 are currently seeing increasing mental health need in our communities and a demand for a more responsive service.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sz="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People don’t want more individual services with niche referral pathways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but for the ones that exist to be more joined up.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People report finding it difficult to access services,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long waiting lists, lack of access to therapeutic interventions, repeated assessments, and variable continuity of care.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Staff have a lack of access to advice and guidance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often looking after complex patients without support, and poor communication.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This is about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developing strong working partnerships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, rather than new  investments.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GB" sz="1500" dirty="0"/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Neighbourhood Mental Health teams Overview </a:t>
            </a:r>
            <a:endParaRPr lang="en-GB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359849-5695-9A1A-7972-66AAF41F3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073665"/>
            <a:ext cx="7056784" cy="15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43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0" y="1484784"/>
            <a:ext cx="8914184" cy="5184576"/>
          </a:xfrm>
          <a:prstGeom prst="rect">
            <a:avLst/>
          </a:prstGeom>
        </p:spPr>
        <p:txBody>
          <a:bodyPr/>
          <a:lstStyle/>
          <a:p>
            <a:r>
              <a:rPr lang="en-US" sz="1600" dirty="0"/>
              <a:t>The community transformation brings together local services in, including mental health:</a:t>
            </a:r>
          </a:p>
          <a:p>
            <a:endParaRPr lang="en-US" sz="1600" dirty="0"/>
          </a:p>
          <a:p>
            <a:pPr marL="556022" indent="-285750">
              <a:buFont typeface="Arial" panose="020B0604020202020204" pitchFamily="34" charset="0"/>
              <a:buChar char="•"/>
            </a:pPr>
            <a:r>
              <a:rPr lang="en-US" sz="1600" dirty="0"/>
              <a:t>social care</a:t>
            </a:r>
          </a:p>
          <a:p>
            <a:pPr marL="556022" indent="-285750">
              <a:buFont typeface="Arial" panose="020B0604020202020204" pitchFamily="34" charset="0"/>
              <a:buChar char="•"/>
            </a:pPr>
            <a:r>
              <a:rPr lang="en-US" sz="1600" dirty="0"/>
              <a:t>primary and secondary care</a:t>
            </a:r>
          </a:p>
          <a:p>
            <a:pPr marL="556022" indent="-285750">
              <a:buFont typeface="Arial" panose="020B0604020202020204" pitchFamily="34" charset="0"/>
              <a:buChar char="•"/>
            </a:pPr>
            <a:r>
              <a:rPr lang="en-US" sz="1600" dirty="0"/>
              <a:t>Voluntary, community and social</a:t>
            </a:r>
          </a:p>
          <a:p>
            <a:r>
              <a:rPr lang="en-US" sz="1600" dirty="0"/>
              <a:t>     enterprise services (VCSEs). </a:t>
            </a:r>
          </a:p>
          <a:p>
            <a:endParaRPr lang="en-US" sz="1600" dirty="0"/>
          </a:p>
          <a:p>
            <a:r>
              <a:rPr lang="en-US" sz="1600" dirty="0"/>
              <a:t>The new services will be designed</a:t>
            </a:r>
          </a:p>
          <a:p>
            <a:r>
              <a:rPr lang="en-US" sz="1600" dirty="0"/>
              <a:t>around the needs of </a:t>
            </a:r>
          </a:p>
          <a:p>
            <a:r>
              <a:rPr lang="en-US" sz="1600" dirty="0"/>
              <a:t>the local community</a:t>
            </a:r>
          </a:p>
          <a:p>
            <a:r>
              <a:rPr lang="en-US" sz="1600" dirty="0"/>
              <a:t>and developed in </a:t>
            </a:r>
          </a:p>
          <a:p>
            <a:r>
              <a:rPr lang="en-US" sz="1600" dirty="0"/>
              <a:t>collaboration with the people </a:t>
            </a:r>
          </a:p>
          <a:p>
            <a:r>
              <a:rPr lang="en-US" sz="1600" dirty="0"/>
              <a:t>who will use and work in them.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Neighbourhood Mental Health Teams Model 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A9334-0F68-A684-D2FD-75DE4C07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624" y="2185450"/>
            <a:ext cx="5040560" cy="43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17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2AB0A-0A44-6949-FA39-B8ED11924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8640956" cy="4968552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0" y="332656"/>
            <a:ext cx="5940425" cy="99151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Neighbourhood Mental Health Teams Model Staffing Structure </a:t>
            </a:r>
            <a:endParaRPr lang="en-GB" sz="3100" b="1" dirty="0"/>
          </a:p>
        </p:txBody>
      </p:sp>
    </p:spTree>
    <p:extLst>
      <p:ext uri="{BB962C8B-B14F-4D97-AF65-F5344CB8AC3E}">
        <p14:creationId xmlns:p14="http://schemas.microsoft.com/office/powerpoint/2010/main" val="3047230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67544" y="1700808"/>
            <a:ext cx="7845340" cy="4475286"/>
          </a:xfrm>
        </p:spPr>
        <p:txBody>
          <a:bodyPr/>
          <a:lstStyle/>
          <a:p>
            <a:endParaRPr lang="en-GB" dirty="0"/>
          </a:p>
          <a:p>
            <a:r>
              <a:rPr lang="en-US" sz="1800" b="1" dirty="0"/>
              <a:t>Governance</a:t>
            </a:r>
            <a:r>
              <a:rPr lang="en-US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Robust quality assurance and compliance with 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Collaboration with commissioners to align with local health priorities.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Maintain independent Lived Experience Advisory Group for service planning and oversight.</a:t>
            </a:r>
          </a:p>
          <a:p>
            <a:r>
              <a:rPr lang="en-US" sz="1800" b="1" dirty="0"/>
              <a:t>Funding</a:t>
            </a:r>
            <a:r>
              <a:rPr lang="en-US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Brighton &amp; Hove: £1.93M, West Sussex: £5.03M.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Lead provider limited to 50% direct service delivery to ensure market diversity.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Community development and staffing funded via joint agreements with Primary Care Networks.</a:t>
            </a:r>
          </a:p>
          <a:p>
            <a:endParaRPr lang="en-GB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539552" y="548680"/>
            <a:ext cx="5940425" cy="991518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Governance and funding?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22562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1520" y="2060848"/>
            <a:ext cx="8759456" cy="3760631"/>
          </a:xfrm>
        </p:spPr>
        <p:txBody>
          <a:bodyPr/>
          <a:lstStyle/>
          <a:p>
            <a:r>
              <a:rPr lang="en-US" sz="1600" b="1" dirty="0"/>
              <a:t>Sustainability</a:t>
            </a:r>
            <a:r>
              <a:rPr lang="en-US" sz="1600" dirty="0"/>
              <a:t>:</a:t>
            </a:r>
          </a:p>
          <a:p>
            <a:r>
              <a:rPr lang="en-US" sz="1600" dirty="0"/>
              <a:t>Services accessible via sustainable transport options (e.g., walking, cycling, public transport).</a:t>
            </a:r>
          </a:p>
          <a:p>
            <a:r>
              <a:rPr lang="en-US" sz="1600" dirty="0"/>
              <a:t>Reduce emissions, waste, and promote circular economy principles.</a:t>
            </a:r>
          </a:p>
          <a:p>
            <a:r>
              <a:rPr lang="en-US" sz="1600" b="1" dirty="0"/>
              <a:t>Quality Standards</a:t>
            </a:r>
            <a:r>
              <a:rPr lang="en-US" sz="1600" dirty="0"/>
              <a:t>:</a:t>
            </a:r>
          </a:p>
          <a:p>
            <a:r>
              <a:rPr lang="en-US" sz="1600" dirty="0"/>
              <a:t>Compliance with NICE guidelines (e.g., NG225: Self-harm, QS189: Suicide Prevention).</a:t>
            </a:r>
          </a:p>
          <a:p>
            <a:r>
              <a:rPr lang="en-US" sz="1600" dirty="0"/>
              <a:t>Regular evaluation through Key Performance Indicators (KPIs) and user feedback (PREMs).</a:t>
            </a:r>
          </a:p>
          <a:p>
            <a:r>
              <a:rPr lang="en-US" sz="1600" b="1" dirty="0"/>
              <a:t>Voice and Engagement</a:t>
            </a:r>
            <a:r>
              <a:rPr lang="en-US" sz="1600" dirty="0"/>
              <a:t>:</a:t>
            </a:r>
          </a:p>
          <a:p>
            <a:r>
              <a:rPr lang="en-US" sz="1600" dirty="0"/>
              <a:t>Co-produced services with meaningful input from users, carers, and communities.</a:t>
            </a:r>
          </a:p>
          <a:p>
            <a:r>
              <a:rPr lang="en-US" sz="1600" dirty="0"/>
              <a:t>Lived Experience Advisory Group to influence planning and delivery.</a:t>
            </a:r>
          </a:p>
          <a:p>
            <a:r>
              <a:rPr lang="en-US" sz="1600" dirty="0"/>
              <a:t>Continuous community engagement to improve service quality and inclusivity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Sustainability and Quality Standards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57074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1CEDEF-94CE-581F-B170-5B636DBC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88" y="40435"/>
            <a:ext cx="8097624" cy="6777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304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6A951F-7DF3-468D-0AD4-D9D8145AC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C71740-FAE8-A60C-2A5E-40ED31C5D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70" y="339501"/>
            <a:ext cx="5940152" cy="1417101"/>
          </a:xfrm>
        </p:spPr>
        <p:txBody>
          <a:bodyPr/>
          <a:lstStyle/>
          <a:p>
            <a:r>
              <a:rPr lang="en-US" b="1" dirty="0"/>
              <a:t>Tender Timetable</a:t>
            </a:r>
            <a:br>
              <a:rPr lang="en-US" dirty="0"/>
            </a:b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223413-9CD8-C88E-B124-F50B87F8F2C0}"/>
              </a:ext>
            </a:extLst>
          </p:cNvPr>
          <p:cNvGraphicFramePr>
            <a:graphicFrameLocks noGrp="1"/>
          </p:cNvGraphicFramePr>
          <p:nvPr/>
        </p:nvGraphicFramePr>
        <p:xfrm>
          <a:off x="755576" y="2348880"/>
          <a:ext cx="7560840" cy="3168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180">
                  <a:extLst>
                    <a:ext uri="{9D8B030D-6E8A-4147-A177-3AD203B41FA5}">
                      <a16:colId xmlns:a16="http://schemas.microsoft.com/office/drawing/2014/main" val="888455117"/>
                    </a:ext>
                  </a:extLst>
                </a:gridCol>
                <a:gridCol w="5534027">
                  <a:extLst>
                    <a:ext uri="{9D8B030D-6E8A-4147-A177-3AD203B41FA5}">
                      <a16:colId xmlns:a16="http://schemas.microsoft.com/office/drawing/2014/main" val="2906755011"/>
                    </a:ext>
                  </a:extLst>
                </a:gridCol>
                <a:gridCol w="1389633">
                  <a:extLst>
                    <a:ext uri="{9D8B030D-6E8A-4147-A177-3AD203B41FA5}">
                      <a16:colId xmlns:a16="http://schemas.microsoft.com/office/drawing/2014/main" val="282842014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Stage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Dates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54032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Invitation to Tender (ITT) released to Bidders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15/11/24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9329349"/>
                  </a:ext>
                </a:extLst>
              </a:tr>
              <a:tr h="57606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Deadline for Bidders to submit clarification questions (5pm)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06/01/25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82153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Deadline for Commissioner response to CQs (5pm)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10/01/25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460098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Bid submission closing date (12 noon)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20/01/25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509422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Evaluation of Bids (completion)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26/03/25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912632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Notification of decision - Standstill period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06/05/25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913648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Contract Award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21/05/25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31619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Mobilisation Period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21/06/25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446395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Service commencement date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01/10/25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3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110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0597"/>
            <a:ext cx="4968875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hadows Into Light" panose="02000000000000000000" pitchFamily="2" charset="0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hadows Into Light" panose="02000000000000000000" pitchFamily="2" charset="0"/>
                <a:ea typeface="+mn-ea"/>
                <a:cs typeface="+mn-cs"/>
              </a:rPr>
              <a:t>Thank you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hadows Into Light" panose="02000000000000000000" pitchFamily="2" charset="0"/>
                <a:ea typeface="+mn-ea"/>
                <a:cs typeface="+mn-cs"/>
              </a:rPr>
              <a:t>Please contact: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MHSSRecommissioning.SouthdownTender</a:t>
            </a:r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 southdown.org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hadows Into Light" panose="02000000000000000000" pitchFamily="2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17E99A5-82B4-42DD-D7DF-9E33A7AEF9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1" r="27601"/>
          <a:stretch>
            <a:fillRect/>
          </a:stretch>
        </p:blipFill>
        <p:spPr>
          <a:xfrm>
            <a:off x="6391275" y="1196975"/>
            <a:ext cx="2752725" cy="460851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A25E1-0E20-4A37-AD7C-73D5F16CD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292" y="984019"/>
            <a:ext cx="424470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4C923F-58D2-420A-B82A-B077EDF2C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25" y="131691"/>
            <a:ext cx="4572000" cy="994420"/>
          </a:xfrm>
        </p:spPr>
        <p:txBody>
          <a:bodyPr/>
          <a:lstStyle/>
          <a:p>
            <a:r>
              <a:rPr lang="en-US" dirty="0"/>
              <a:t>How we work </a:t>
            </a:r>
            <a:endParaRPr lang="en-GB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1B36D19-99DC-4FF8-91D3-65C4DC3B3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9F0E444A-533A-4F7D-84FA-40D35F890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5B5376D4-D332-4102-8CBA-E371A86367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00F7A-1BED-B559-52F1-96CCD5B7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292" y="401028"/>
            <a:ext cx="3995791" cy="399579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D995881-CEAD-DE2F-1AA9-0020081B4918}"/>
              </a:ext>
            </a:extLst>
          </p:cNvPr>
          <p:cNvSpPr txBox="1">
            <a:spLocks/>
          </p:cNvSpPr>
          <p:nvPr/>
        </p:nvSpPr>
        <p:spPr>
          <a:xfrm>
            <a:off x="4853291" y="4549219"/>
            <a:ext cx="3995792" cy="2017336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uli" panose="000005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uli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uli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uli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uli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CREATE </a:t>
            </a:r>
            <a:r>
              <a:rPr lang="en-US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environments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of safety, belonging and learning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BUILD </a:t>
            </a:r>
            <a:r>
              <a:rPr lang="en-US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relationships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that value choice, individuality and working together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RECOGNISE </a:t>
            </a:r>
            <a:r>
              <a:rPr lang="en-US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individual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experiences, strengths and potential</a:t>
            </a:r>
          </a:p>
        </p:txBody>
      </p:sp>
      <p:sp>
        <p:nvSpPr>
          <p:cNvPr id="5" name="AutoShape 2" descr="A Southdown Support Worker is sat smiling looking at a client.">
            <a:extLst>
              <a:ext uri="{FF2B5EF4-FFF2-40B4-BE49-F238E27FC236}">
                <a16:creationId xmlns:a16="http://schemas.microsoft.com/office/drawing/2014/main" id="{13B456E4-D73D-A7A7-734B-647EA57621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A person and person sitting at a table">
            <a:extLst>
              <a:ext uri="{FF2B5EF4-FFF2-40B4-BE49-F238E27FC236}">
                <a16:creationId xmlns:a16="http://schemas.microsoft.com/office/drawing/2014/main" id="{C3E57A3B-9737-47EB-10C8-50307D73E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9209" b="21995"/>
          <a:stretch/>
        </p:blipFill>
        <p:spPr>
          <a:xfrm>
            <a:off x="143352" y="1245128"/>
            <a:ext cx="4572000" cy="2723522"/>
          </a:xfrm>
          <a:prstGeom prst="rect">
            <a:avLst/>
          </a:prstGeom>
        </p:spPr>
      </p:pic>
      <p:pic>
        <p:nvPicPr>
          <p:cNvPr id="12" name="Picture 11" descr="A person sitting in a wheelchair with a person in a wheelchair&#10;&#10;Description automatically generated">
            <a:extLst>
              <a:ext uri="{FF2B5EF4-FFF2-40B4-BE49-F238E27FC236}">
                <a16:creationId xmlns:a16="http://schemas.microsoft.com/office/drawing/2014/main" id="{6AB98ED4-DC6F-663A-7429-4C578B319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4038600"/>
            <a:ext cx="4585625" cy="25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4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colorful ropes&#10;&#10;Description automatically generated">
            <a:extLst>
              <a:ext uri="{FF2B5EF4-FFF2-40B4-BE49-F238E27FC236}">
                <a16:creationId xmlns:a16="http://schemas.microsoft.com/office/drawing/2014/main" id="{8C0C829D-A3C8-8EDF-943B-EDCAC6CCF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043" b="10463"/>
          <a:stretch/>
        </p:blipFill>
        <p:spPr>
          <a:xfrm>
            <a:off x="1" y="1700808"/>
            <a:ext cx="9144000" cy="5157192"/>
          </a:xfrm>
          <a:prstGeom prst="rect">
            <a:avLst/>
          </a:prstGeom>
          <a:noFill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46BFD75-48D3-C012-58E2-F12B3D73C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3575" y="349250"/>
            <a:ext cx="5940425" cy="991518"/>
          </a:xfrm>
        </p:spPr>
        <p:txBody>
          <a:bodyPr anchor="ctr">
            <a:normAutofit/>
          </a:bodyPr>
          <a:lstStyle/>
          <a:p>
            <a:r>
              <a:rPr lang="en-US" dirty="0"/>
              <a:t>Lead Provider approach </a:t>
            </a:r>
          </a:p>
        </p:txBody>
      </p:sp>
    </p:spTree>
    <p:extLst>
      <p:ext uri="{BB962C8B-B14F-4D97-AF65-F5344CB8AC3E}">
        <p14:creationId xmlns:p14="http://schemas.microsoft.com/office/powerpoint/2010/main" val="218459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74B17-0BED-3F09-C2F3-BD31376E4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Experience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3B99C7-7DD6-4041-2D7C-492075A5A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203" y="1443241"/>
            <a:ext cx="4556274" cy="5157191"/>
          </a:xfrm>
        </p:spPr>
        <p:txBody>
          <a:bodyPr/>
          <a:lstStyle/>
          <a:p>
            <a:r>
              <a:rPr lang="en-US" sz="2000" b="1" dirty="0">
                <a:latin typeface="Mulish" pitchFamily="2" charset="0"/>
              </a:rPr>
              <a:t>2019 Brighton and Hove, and 2024 East Sussex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19 partners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£5.2m funding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£3.2m financial inclusion outcomes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64,000 website visits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12,805 psychosocial sessions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8,132 group sessions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1,215 people trained in Mental Health First Aid</a:t>
            </a:r>
          </a:p>
          <a:p>
            <a:pPr marL="6461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ulish" pitchFamily="2" charset="0"/>
              </a:rPr>
              <a:t>Online mental health advice and support platform</a:t>
            </a:r>
            <a:endParaRPr lang="en-GB" sz="2000" dirty="0">
              <a:latin typeface="Mulish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4A6064-8B61-C8D2-F8B6-A883A93B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99" y="1443241"/>
            <a:ext cx="3629134" cy="51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4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on holding green megaphone">
            <a:extLst>
              <a:ext uri="{FF2B5EF4-FFF2-40B4-BE49-F238E27FC236}">
                <a16:creationId xmlns:a16="http://schemas.microsoft.com/office/drawing/2014/main" id="{15570948-DB23-8081-FB0B-44F28C00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70" y="2458529"/>
            <a:ext cx="3633878" cy="241539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4205A6-5AA0-4993-5426-2858E03E5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pPr marL="360045"/>
            <a:r>
              <a:rPr lang="en-US" dirty="0"/>
              <a:t>What do people say…..</a:t>
            </a:r>
            <a:endParaRPr lang="en-GB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59CD3D0-7EFB-EF21-8C09-730A4C45276A}"/>
              </a:ext>
            </a:extLst>
          </p:cNvPr>
          <p:cNvSpPr/>
          <p:nvPr/>
        </p:nvSpPr>
        <p:spPr>
          <a:xfrm>
            <a:off x="5544621" y="4538752"/>
            <a:ext cx="2703323" cy="1757964"/>
          </a:xfrm>
          <a:prstGeom prst="wedgeRoundRectCallout">
            <a:avLst/>
          </a:prstGeom>
          <a:solidFill>
            <a:srgbClr val="97DC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Calibri"/>
              </a:rPr>
              <a:t>"I found UOK very helpful.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Calibri"/>
              </a:rPr>
              <a:t>I felt I was listened to and am now on track to follow the signposts given"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Caller to UOK Central Access Point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0A29A24-07F4-222A-9FFC-6060C03C84F7}"/>
              </a:ext>
            </a:extLst>
          </p:cNvPr>
          <p:cNvSpPr/>
          <p:nvPr/>
        </p:nvSpPr>
        <p:spPr>
          <a:xfrm>
            <a:off x="448958" y="1821432"/>
            <a:ext cx="2703323" cy="1612016"/>
          </a:xfrm>
          <a:prstGeom prst="wedgeRoundRectCallout">
            <a:avLst/>
          </a:prstGeom>
          <a:solidFill>
            <a:srgbClr val="97DC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Calibri"/>
              </a:rPr>
              <a:t>''It's great to have an easy access route to these useful community services''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Caller to UOK Central Access Point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59A8885-B9F4-6230-3E65-2AE61AB22B0F}"/>
              </a:ext>
            </a:extLst>
          </p:cNvPr>
          <p:cNvSpPr/>
          <p:nvPr/>
        </p:nvSpPr>
        <p:spPr>
          <a:xfrm>
            <a:off x="761665" y="4346967"/>
            <a:ext cx="2703323" cy="1941275"/>
          </a:xfrm>
          <a:prstGeom prst="wedgeRoundRectCallout">
            <a:avLst/>
          </a:prstGeom>
          <a:solidFill>
            <a:srgbClr val="97DC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Calibri"/>
              </a:rPr>
              <a:t>''We feel part of an incredibly rich partnership with lots of expertise on a range of issues related to mental health and supporting communities''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UOK B&amp;H Partner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09F05B0-6838-C246-3576-75C92DA57256}"/>
              </a:ext>
            </a:extLst>
          </p:cNvPr>
          <p:cNvSpPr/>
          <p:nvPr/>
        </p:nvSpPr>
        <p:spPr>
          <a:xfrm>
            <a:off x="5811579" y="1507350"/>
            <a:ext cx="2692540" cy="2156935"/>
          </a:xfrm>
          <a:prstGeom prst="wedgeRoundRectCallout">
            <a:avLst/>
          </a:prstGeom>
          <a:solidFill>
            <a:srgbClr val="97DC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Calibri"/>
              </a:rPr>
              <a:t>‘'The UOK Partnership has demonstrated the strength in partnership working to meet the diverse protected characteristic needs of our community’'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UOK B&amp;H Partner</a:t>
            </a:r>
          </a:p>
        </p:txBody>
      </p:sp>
    </p:spTree>
    <p:extLst>
      <p:ext uri="{BB962C8B-B14F-4D97-AF65-F5344CB8AC3E}">
        <p14:creationId xmlns:p14="http://schemas.microsoft.com/office/powerpoint/2010/main" val="400687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34FD0-8CB7-6BC2-0F04-8335127177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2400" b="1" dirty="0">
                <a:solidFill>
                  <a:srgbClr val="0070C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Our Vision:</a:t>
            </a:r>
            <a:r>
              <a:rPr lang="en-GB" sz="2400" dirty="0">
                <a:solidFill>
                  <a:srgbClr val="0070C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We envision a vibrant, inclusive mental health network across Sussex, rooted in local neighbourhoods and led by the VCSE sector.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09281-7505-0F32-E945-B313C9778D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GB" sz="2400" b="1" dirty="0">
                <a:solidFill>
                  <a:srgbClr val="0070C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Our Mission:</a:t>
            </a:r>
            <a:r>
              <a:rPr lang="en-GB" sz="2400" dirty="0">
                <a:solidFill>
                  <a:srgbClr val="0070C0"/>
                </a:solidFill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GB" sz="2400" dirty="0">
                <a:effectLst/>
                <a:latin typeface="Mulish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Together, with people with lived experience, we’re reshaping mental health support to be accessible, responsive, and reflective of our diverse communities’ unique needs</a:t>
            </a:r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A252F-39B7-6502-A4E4-21DD69DEF0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Vision and 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955931"/>
      </p:ext>
    </p:extLst>
  </p:cSld>
  <p:clrMapOvr>
    <a:masterClrMapping/>
  </p:clrMapOvr>
</p:sld>
</file>

<file path=ppt/theme/theme1.xml><?xml version="1.0" encoding="utf-8"?>
<a:theme xmlns:a="http://schemas.openxmlformats.org/drawingml/2006/main" name="SHA Corporate Powerpoint layouts - Nov2021">
  <a:themeElements>
    <a:clrScheme name="Custom 2">
      <a:dk1>
        <a:sysClr val="windowText" lastClr="000000"/>
      </a:dk1>
      <a:lt1>
        <a:sysClr val="window" lastClr="FFFFFF"/>
      </a:lt1>
      <a:dk2>
        <a:srgbClr val="138336"/>
      </a:dk2>
      <a:lt2>
        <a:srgbClr val="72A32D"/>
      </a:lt2>
      <a:accent1>
        <a:srgbClr val="6DC5D5"/>
      </a:accent1>
      <a:accent2>
        <a:srgbClr val="B2EDF5"/>
      </a:accent2>
      <a:accent3>
        <a:srgbClr val="138336"/>
      </a:accent3>
      <a:accent4>
        <a:srgbClr val="FFC627"/>
      </a:accent4>
      <a:accent5>
        <a:srgbClr val="FFFBB2"/>
      </a:accent5>
      <a:accent6>
        <a:srgbClr val="FFFCD9"/>
      </a:accent6>
      <a:hlink>
        <a:srgbClr val="6DC5D5"/>
      </a:hlink>
      <a:folHlink>
        <a:srgbClr val="6DC5D5"/>
      </a:folHlink>
    </a:clrScheme>
    <a:fontScheme name="Custom 1">
      <a:majorFont>
        <a:latin typeface="Shadows Into Light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HA Corporate Powerpoint layouts - Nov2021">
  <a:themeElements>
    <a:clrScheme name="Custom 2">
      <a:dk1>
        <a:sysClr val="windowText" lastClr="000000"/>
      </a:dk1>
      <a:lt1>
        <a:sysClr val="window" lastClr="FFFFFF"/>
      </a:lt1>
      <a:dk2>
        <a:srgbClr val="138336"/>
      </a:dk2>
      <a:lt2>
        <a:srgbClr val="72A32D"/>
      </a:lt2>
      <a:accent1>
        <a:srgbClr val="6DC5D5"/>
      </a:accent1>
      <a:accent2>
        <a:srgbClr val="B2EDF5"/>
      </a:accent2>
      <a:accent3>
        <a:srgbClr val="138336"/>
      </a:accent3>
      <a:accent4>
        <a:srgbClr val="FFC627"/>
      </a:accent4>
      <a:accent5>
        <a:srgbClr val="FFFBB2"/>
      </a:accent5>
      <a:accent6>
        <a:srgbClr val="FFFCD9"/>
      </a:accent6>
      <a:hlink>
        <a:srgbClr val="6DC5D5"/>
      </a:hlink>
      <a:folHlink>
        <a:srgbClr val="6DC5D5"/>
      </a:folHlink>
    </a:clrScheme>
    <a:fontScheme name="Custom 1">
      <a:majorFont>
        <a:latin typeface="Shadows Into Light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e0dd94-5e73-495f-9b02-c00a8fc1f5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7E864128E6B94B933BEB17AEBCD04C" ma:contentTypeVersion="12" ma:contentTypeDescription="Create a new document." ma:contentTypeScope="" ma:versionID="00b98906ca89b168f9f3757b412163e0">
  <xsd:schema xmlns:xsd="http://www.w3.org/2001/XMLSchema" xmlns:xs="http://www.w3.org/2001/XMLSchema" xmlns:p="http://schemas.microsoft.com/office/2006/metadata/properties" xmlns:ns2="9de0dd94-5e73-495f-9b02-c00a8fc1f52b" xmlns:ns3="a33e3e07-5c20-495f-bf79-37711169898b" targetNamespace="http://schemas.microsoft.com/office/2006/metadata/properties" ma:root="true" ma:fieldsID="d1924a724c84567b30875db53b1fcb5b" ns2:_="" ns3:_="">
    <xsd:import namespace="9de0dd94-5e73-495f-9b02-c00a8fc1f52b"/>
    <xsd:import namespace="a33e3e07-5c20-495f-bf79-3771116989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0dd94-5e73-495f-9b02-c00a8fc1f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1ab0e04-0d36-4659-8cf4-006e0b4096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e3e07-5c20-495f-bf79-37711169898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CE39F9-73A3-4B20-8B3A-84442BE85E5A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9de0dd94-5e73-495f-9b02-c00a8fc1f52b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a33e3e07-5c20-495f-bf79-37711169898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BFA6F64-1D7C-4473-964E-ADEF0EEB1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e0dd94-5e73-495f-9b02-c00a8fc1f52b"/>
    <ds:schemaRef ds:uri="a33e3e07-5c20-495f-bf79-3771116989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1716BD-FA0C-4B8C-89BC-86B919097B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2806</Words>
  <Application>Microsoft Office PowerPoint</Application>
  <PresentationFormat>On-screen Show (4:3)</PresentationFormat>
  <Paragraphs>356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Aptos</vt:lpstr>
      <vt:lpstr>Aptos Display</vt:lpstr>
      <vt:lpstr>Arial</vt:lpstr>
      <vt:lpstr>Britannic Bold</vt:lpstr>
      <vt:lpstr>Calibri</vt:lpstr>
      <vt:lpstr>Corbel</vt:lpstr>
      <vt:lpstr>Courier New</vt:lpstr>
      <vt:lpstr>Muli</vt:lpstr>
      <vt:lpstr>Mulish</vt:lpstr>
      <vt:lpstr>Segoe UI</vt:lpstr>
      <vt:lpstr>Shadows Into Light</vt:lpstr>
      <vt:lpstr>Times New Roman</vt:lpstr>
      <vt:lpstr>Wingdings</vt:lpstr>
      <vt:lpstr>Wingdings 2</vt:lpstr>
      <vt:lpstr>SHA Corporate Powerpoint layouts - Nov2021</vt:lpstr>
      <vt:lpstr>1_SHA Corporate Powerpoint layouts - Nov2021</vt:lpstr>
      <vt:lpstr>Office Theme</vt:lpstr>
      <vt:lpstr>Frame</vt:lpstr>
      <vt:lpstr>PowerPoint Presentation</vt:lpstr>
      <vt:lpstr>PowerPoint Presentation</vt:lpstr>
      <vt:lpstr>PowerPoint Presentation</vt:lpstr>
      <vt:lpstr>PowerPoint Presentation</vt:lpstr>
      <vt:lpstr>How we 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 Provider role to develop services </vt:lpstr>
      <vt:lpstr>PowerPoint Presentation</vt:lpstr>
      <vt:lpstr>What do we know about local mental health needs?</vt:lpstr>
      <vt:lpstr>What does the B&amp;H Mental Health JSNA 2022 tell us?</vt:lpstr>
      <vt:lpstr>Other population groups with increased risk locally include:</vt:lpstr>
      <vt:lpstr>Level of need in Brighton &amp; Hove</vt:lpstr>
      <vt:lpstr>Outcomes compared to wider England</vt:lpstr>
      <vt:lpstr>Voice of working age adults</vt:lpstr>
      <vt:lpstr>Voice of working age adults</vt:lpstr>
      <vt:lpstr>Brighton &amp; Hove Mental Health Lived Experience Advisory Group</vt:lpstr>
      <vt:lpstr>What has the B&amp;H Lived Experience Advisory Group been saying? (1)</vt:lpstr>
      <vt:lpstr>What has the B&amp;H Lived Experience Advisory Group been saying? (2)</vt:lpstr>
      <vt:lpstr>MHSS Recommissioning Engagement Workshop </vt:lpstr>
      <vt:lpstr>Introduction</vt:lpstr>
      <vt:lpstr>What do we know so far?</vt:lpstr>
      <vt:lpstr>What do we know so far?</vt:lpstr>
      <vt:lpstr>Thank you and questions </vt:lpstr>
      <vt:lpstr>PowerPoint Presentation</vt:lpstr>
      <vt:lpstr>Overview of MHSS in Brighton &amp; Hove and West Sussex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and Quality Standards</vt:lpstr>
      <vt:lpstr>Tender Timetable </vt:lpstr>
      <vt:lpstr>PowerPoint Presentation</vt:lpstr>
    </vt:vector>
  </TitlesOfParts>
  <Company>Southdown Housing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Heidi.Rollinson@southdown.org</dc:creator>
  <cp:lastModifiedBy>Rosie Hayward</cp:lastModifiedBy>
  <cp:revision>51</cp:revision>
  <cp:lastPrinted>2023-07-31T10:16:15Z</cp:lastPrinted>
  <dcterms:created xsi:type="dcterms:W3CDTF">2016-09-21T07:59:44Z</dcterms:created>
  <dcterms:modified xsi:type="dcterms:W3CDTF">2024-11-28T08:34:02Z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0x010100307E864128E6B94B933BEB17AEBCD04C</vt:lpwstr>
  </property>
  <property fmtid="{D5CDD505-2E9C-101B-9397-08002B2CF9AE}" pid="3" name="MediaServiceImageTags">
    <vt:lpwstr/>
  </property>
</Properties>
</file>